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3"/>
  </p:notesMasterIdLst>
  <p:handoutMasterIdLst>
    <p:handoutMasterId r:id="rId24"/>
  </p:handoutMasterIdLst>
  <p:sldIdLst>
    <p:sldId id="293" r:id="rId5"/>
    <p:sldId id="295" r:id="rId6"/>
    <p:sldId id="312" r:id="rId7"/>
    <p:sldId id="311" r:id="rId8"/>
    <p:sldId id="314" r:id="rId9"/>
    <p:sldId id="313" r:id="rId10"/>
    <p:sldId id="302" r:id="rId11"/>
    <p:sldId id="315" r:id="rId12"/>
    <p:sldId id="303" r:id="rId13"/>
    <p:sldId id="316" r:id="rId14"/>
    <p:sldId id="304" r:id="rId15"/>
    <p:sldId id="296" r:id="rId16"/>
    <p:sldId id="306" r:id="rId17"/>
    <p:sldId id="308" r:id="rId18"/>
    <p:sldId id="309" r:id="rId19"/>
    <p:sldId id="305" r:id="rId20"/>
    <p:sldId id="307" r:id="rId21"/>
    <p:sldId id="310" r:id="rId22"/>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D7D"/>
    <a:srgbClr val="D82A20"/>
    <a:srgbClr val="3EBEB1"/>
    <a:srgbClr val="F0BF1A"/>
    <a:srgbClr val="06A5DD"/>
    <a:srgbClr val="D6D6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08AB2E-F618-4043-AC8C-FDB1B2716139}" v="49" dt="2022-12-01T09:35:45.638"/>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173" autoAdjust="0"/>
    <p:restoredTop sz="94619" autoAdjust="0"/>
  </p:normalViewPr>
  <p:slideViewPr>
    <p:cSldViewPr snapToGrid="0">
      <p:cViewPr varScale="1">
        <p:scale>
          <a:sx n="109" d="100"/>
          <a:sy n="109" d="100"/>
        </p:scale>
        <p:origin x="144" y="336"/>
      </p:cViewPr>
      <p:guideLst/>
    </p:cSldViewPr>
  </p:slideViewPr>
  <p:notesTextViewPr>
    <p:cViewPr>
      <p:scale>
        <a:sx n="1" d="1"/>
        <a:sy n="1" d="1"/>
      </p:scale>
      <p:origin x="0" y="0"/>
    </p:cViewPr>
  </p:notesTextViewPr>
  <p:notesViewPr>
    <p:cSldViewPr snapToGrid="0">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2614123-0441-4F53-854B-6E7ABBF145B9}" type="datetime1">
              <a:rPr lang="zh-CN" altLang="en-US" smtClean="0">
                <a:latin typeface="Microsoft YaHei UI" panose="020B0503020204020204" pitchFamily="34" charset="-122"/>
                <a:ea typeface="Microsoft YaHei UI" panose="020B0503020204020204" pitchFamily="34" charset="-122"/>
              </a:rPr>
              <a:t>2022/12/4</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9BA9C9D-B0DB-442A-A2C4-D7161BA57646}"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6373782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95F51B0D-6802-4AF2-AD57-51F5E5927EBB}" type="datetime1">
              <a:rPr lang="zh-CN" altLang="en-US" noProof="0" smtClean="0"/>
              <a:t>2022/12/4</a:t>
            </a:fld>
            <a:endParaRPr lang="zh-CN" altLang="en-US" noProof="0"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a:r>
              <a:rPr lang="zh-CN" altLang="en-US" noProof="0" dirty="0"/>
              <a:t>第二级</a:t>
            </a:r>
          </a:p>
          <a:p>
            <a:pPr lvl="2"/>
            <a:r>
              <a:rPr lang="zh-CN" altLang="en-US" noProof="0" dirty="0"/>
              <a:t>第三级</a:t>
            </a:r>
          </a:p>
          <a:p>
            <a:pPr lvl="3"/>
            <a:r>
              <a:rPr lang="zh-CN" altLang="en-US" noProof="0" dirty="0"/>
              <a:t>第四级</a:t>
            </a:r>
          </a:p>
          <a:p>
            <a:pPr lvl="4"/>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A0285E27-7298-4C8F-BAE4-254F7A5EB71C}" type="slidenum">
              <a:rPr lang="en-US" altLang="zh-CN" noProof="0" smtClean="0"/>
              <a:pPr/>
              <a:t>‹#›</a:t>
            </a:fld>
            <a:endParaRPr lang="zh-CN" altLang="en-US" noProof="0" dirty="0"/>
          </a:p>
        </p:txBody>
      </p:sp>
    </p:spTree>
    <p:extLst>
      <p:ext uri="{BB962C8B-B14F-4D97-AF65-F5344CB8AC3E}">
        <p14:creationId xmlns:p14="http://schemas.microsoft.com/office/powerpoint/2010/main" val="49799275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A0285E27-7298-4C8F-BAE4-254F7A5EB71C}"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34254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A0285E27-7298-4C8F-BAE4-254F7A5EB71C}" type="slidenum">
              <a:rPr lang="en-US" altLang="zh-CN" smtClean="0">
                <a:latin typeface="Microsoft YaHei UI" panose="020B0503020204020204" pitchFamily="34" charset="-122"/>
                <a:ea typeface="Microsoft YaHei UI" panose="020B0503020204020204" pitchFamily="34" charset="-122"/>
              </a:rPr>
              <a:t>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95162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A0285E27-7298-4C8F-BAE4-254F7A5EB71C}" type="slidenum">
              <a:rPr lang="en-US" altLang="zh-CN" smtClean="0">
                <a:latin typeface="Microsoft YaHei UI" panose="020B0503020204020204" pitchFamily="34" charset="-122"/>
                <a:ea typeface="Microsoft YaHei UI" panose="020B0503020204020204" pitchFamily="34" charset="-122"/>
              </a:rPr>
              <a:t>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13258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A0285E27-7298-4C8F-BAE4-254F7A5EB71C}" type="slidenum">
              <a:rPr lang="en-US" altLang="zh-CN" smtClean="0">
                <a:latin typeface="Microsoft YaHei UI" panose="020B0503020204020204" pitchFamily="34" charset="-122"/>
                <a:ea typeface="Microsoft YaHei UI" panose="020B0503020204020204" pitchFamily="34" charset="-122"/>
              </a:rPr>
              <a:t>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003945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A0285E27-7298-4C8F-BAE4-254F7A5EB71C}" type="slidenum">
              <a:rPr lang="en-US" altLang="zh-CN" smtClean="0">
                <a:latin typeface="Microsoft YaHei UI" panose="020B0503020204020204" pitchFamily="34" charset="-122"/>
                <a:ea typeface="Microsoft YaHei UI" panose="020B0503020204020204" pitchFamily="34" charset="-122"/>
              </a:rPr>
              <a:t>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830051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A0285E27-7298-4C8F-BAE4-254F7A5EB71C}" type="slidenum">
              <a:rPr lang="en-US" altLang="zh-CN" smtClean="0">
                <a:latin typeface="Microsoft YaHei UI" panose="020B0503020204020204" pitchFamily="34" charset="-122"/>
                <a:ea typeface="Microsoft YaHei UI" panose="020B0503020204020204" pitchFamily="34" charset="-122"/>
              </a:rPr>
              <a:t>10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39604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A0285E27-7298-4C8F-BAE4-254F7A5EB71C}" type="slidenum">
              <a:rPr lang="en-US" altLang="zh-CN" smtClean="0">
                <a:latin typeface="Microsoft YaHei UI" panose="020B0503020204020204" pitchFamily="34" charset="-122"/>
                <a:ea typeface="Microsoft YaHei UI" panose="020B0503020204020204" pitchFamily="34" charset="-122"/>
              </a:rPr>
              <a:t>11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12519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A0285E27-7298-4C8F-BAE4-254F7A5EB71C}" type="slidenum">
              <a:rPr lang="en-US" altLang="zh-CN" smtClean="0">
                <a:latin typeface="Microsoft YaHei UI" panose="020B0503020204020204" pitchFamily="34" charset="-122"/>
                <a:ea typeface="Microsoft YaHei UI" panose="020B0503020204020204" pitchFamily="34" charset="-122"/>
              </a:rPr>
              <a:t>12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90334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A0285E27-7298-4C8F-BAE4-254F7A5EB71C}" type="slidenum">
              <a:rPr lang="en-US" altLang="zh-CN" smtClean="0">
                <a:latin typeface="Microsoft YaHei UI" panose="020B0503020204020204" pitchFamily="34" charset="-122"/>
                <a:ea typeface="Microsoft YaHei UI" panose="020B0503020204020204" pitchFamily="34" charset="-122"/>
              </a:rPr>
              <a:t>18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61632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5" name="长方形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useBgFill="1">
        <p:nvSpPr>
          <p:cNvPr id="10" name="长方形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长方形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长方形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组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直接连接符​​(S)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icrosoft YaHei UI" panose="020B0503020204020204" pitchFamily="34" charset="-122"/>
                <a:ea typeface="Microsoft YaHei UI" panose="020B0503020204020204" pitchFamily="34" charset="-122"/>
                <a:cs typeface="+mn-cs"/>
              </a:defRPr>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latin typeface="Microsoft YaHei UI" panose="020B0503020204020204" pitchFamily="34" charset="-122"/>
                <a:ea typeface="Microsoft YaHei UI" panose="020B0503020204020204" pitchFamily="34" charset="-122"/>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单击此处编辑母版副标题样式</a:t>
            </a:r>
            <a:endParaRPr lang="zh-CN" altLang="en-US" noProof="0" dirty="0"/>
          </a:p>
        </p:txBody>
      </p:sp>
      <p:sp>
        <p:nvSpPr>
          <p:cNvPr id="20" name="日期占位符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icrosoft YaHei UI" panose="020B0503020204020204" pitchFamily="34" charset="-122"/>
                <a:ea typeface="Microsoft YaHei UI" panose="020B0503020204020204" pitchFamily="34" charset="-122"/>
              </a:defRPr>
            </a:lvl1pPr>
          </a:lstStyle>
          <a:p>
            <a:fld id="{7E941E33-73B2-4C07-A243-1405A8F75522}" type="datetime1">
              <a:rPr lang="zh-CN" altLang="en-US" noProof="0" smtClean="0"/>
              <a:t>2022/12/4</a:t>
            </a:fld>
            <a:endParaRPr lang="zh-CN" altLang="en-US" noProof="0" dirty="0"/>
          </a:p>
        </p:txBody>
      </p:sp>
      <p:sp>
        <p:nvSpPr>
          <p:cNvPr id="21" name="页脚占位符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22" name="幻灯片编号占位符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latin typeface="Microsoft YaHei UI" panose="020B0503020204020204" pitchFamily="34" charset="-122"/>
                <a:ea typeface="Microsoft YaHei UI" panose="020B0503020204020204" pitchFamily="34" charset="-122"/>
              </a:defRPr>
            </a:lvl1pPr>
          </a:lstStyle>
          <a:p>
            <a:fld id="{34B7E4EF-A1BD-40F4-AB7B-04F084DD991D}" type="slidenum">
              <a:rPr lang="en-US" altLang="zh-CN" noProof="0" smtClean="0"/>
              <a:pPr/>
              <a:t>‹#›</a:t>
            </a:fld>
            <a:endParaRPr lang="zh-CN" altLang="en-US" noProof="0"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p>
            <a:pPr rtl="0"/>
            <a:fld id="{B1691B7C-D528-402F-B440-F9C134944DC2}" type="datetime1">
              <a:rPr lang="zh-CN" altLang="en-US" noProof="0" smtClean="0"/>
              <a:t>2022/12/4</a:t>
            </a:fld>
            <a:endParaRPr lang="zh-CN" altLang="en-US" noProof="0"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34B7E4EF-A1BD-40F4-AB7B-04F084DD991D}" type="slidenum">
              <a:rPr lang="en-US" altLang="zh-CN" noProof="0" smtClean="0"/>
              <a:t>‹#›</a:t>
            </a:fld>
            <a:endParaRPr lang="zh-CN" altLang="en-US" noProof="0"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991600" y="762000"/>
            <a:ext cx="2362200" cy="5257800"/>
          </a:xfrm>
        </p:spPr>
        <p:txBody>
          <a:bodyPr vert="eaVert"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a:xfrm>
            <a:off x="838200" y="762000"/>
            <a:ext cx="8077200" cy="5257800"/>
          </a:xfrm>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p>
            <a:pPr rtl="0"/>
            <a:fld id="{1CC6B7DF-54FD-49FE-A12D-6F495E5054CD}" type="datetime1">
              <a:rPr lang="zh-CN" altLang="en-US" noProof="0" smtClean="0"/>
              <a:t>2022/12/4</a:t>
            </a:fld>
            <a:endParaRPr lang="zh-CN" altLang="en-US" noProof="0"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34B7E4EF-A1BD-40F4-AB7B-04F084DD991D}" type="slidenum">
              <a:rPr lang="en-US" altLang="zh-CN" noProof="0" smtClean="0"/>
              <a:t>‹#›</a:t>
            </a:fld>
            <a:endParaRPr lang="zh-CN" altLang="en-US" noProof="0"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p>
            <a:pPr rtl="0"/>
            <a:fld id="{53E7762C-3CE0-4787-A70D-B0D9E61A8CE0}" type="datetime1">
              <a:rPr lang="zh-CN" altLang="en-US" noProof="0" smtClean="0"/>
              <a:t>2022/12/4</a:t>
            </a:fld>
            <a:endParaRPr lang="zh-CN" altLang="en-US" noProof="0"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34B7E4EF-A1BD-40F4-AB7B-04F084DD991D}" type="slidenum">
              <a:rPr lang="en-US" altLang="zh-CN" noProof="0" smtClean="0"/>
              <a:t>‹#›</a:t>
            </a:fld>
            <a:endParaRPr lang="zh-CN" altLang="en-US" noProof="0"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15" name="长方形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useBgFill="1">
        <p:nvSpPr>
          <p:cNvPr id="23" name="长方形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长方形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长方形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icrosoft YaHei UI" panose="020B0503020204020204" pitchFamily="34" charset="-122"/>
                <a:ea typeface="Microsoft YaHei UI" panose="020B0503020204020204" pitchFamily="34" charset="-122"/>
                <a:cs typeface="+mn-cs"/>
              </a:defRPr>
            </a:lvl1pPr>
          </a:lstStyle>
          <a:p>
            <a:pPr rtl="0"/>
            <a:r>
              <a:rPr lang="zh-CN" altLang="en-US" noProof="0"/>
              <a:t>单击此处编辑母版标题样式</a:t>
            </a:r>
            <a:endParaRPr lang="zh-CN" altLang="en-US" noProof="0" dirty="0"/>
          </a:p>
        </p:txBody>
      </p:sp>
      <p:grpSp>
        <p:nvGrpSpPr>
          <p:cNvPr id="16" name="组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直接连接符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直接连接符​​(S)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文本占位符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latin typeface="Microsoft YaHei UI" panose="020B0503020204020204" pitchFamily="34" charset="-122"/>
                <a:ea typeface="Microsoft YaHei UI" panose="020B0503020204020204" pitchFamily="34" charset="-122"/>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icrosoft YaHei UI" panose="020B0503020204020204" pitchFamily="34" charset="-122"/>
                <a:ea typeface="Microsoft YaHei UI" panose="020B0503020204020204" pitchFamily="34" charset="-122"/>
                <a:cs typeface="+mn-cs"/>
              </a:defRPr>
            </a:lvl1pPr>
          </a:lstStyle>
          <a:p>
            <a:fld id="{B77F14B6-1381-443E-80D0-FCE59CD7DACB}" type="datetime1">
              <a:rPr lang="zh-CN" altLang="en-US" noProof="0" smtClean="0"/>
              <a:t>2022/12/4</a:t>
            </a:fld>
            <a:endParaRPr lang="zh-CN" altLang="en-US" noProof="0" dirty="0"/>
          </a:p>
        </p:txBody>
      </p:sp>
      <p:sp>
        <p:nvSpPr>
          <p:cNvPr id="5" name="页脚占位符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6" name="灯片编号占位符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latin typeface="Microsoft YaHei UI" panose="020B0503020204020204" pitchFamily="34" charset="-122"/>
                <a:ea typeface="Microsoft YaHei UI" panose="020B0503020204020204" pitchFamily="34" charset="-122"/>
              </a:defRPr>
            </a:lvl1pPr>
          </a:lstStyle>
          <a:p>
            <a:fld id="{34B7E4EF-A1BD-40F4-AB7B-04F084DD991D}" type="slidenum">
              <a:rPr lang="en-US" altLang="zh-CN" noProof="0" smtClean="0"/>
              <a:pPr/>
              <a:t>‹#›</a:t>
            </a:fld>
            <a:endParaRPr lang="zh-CN" altLang="en-US" noProof="0"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标题 7"/>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内容占位符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日期占位符 4"/>
          <p:cNvSpPr>
            <a:spLocks noGrp="1"/>
          </p:cNvSpPr>
          <p:nvPr>
            <p:ph type="dt" sz="half" idx="10"/>
          </p:nvPr>
        </p:nvSpPr>
        <p:spPr/>
        <p:txBody>
          <a:bodyPr rtlCol="0"/>
          <a:lstStyle/>
          <a:p>
            <a:pPr rtl="0"/>
            <a:fld id="{DAF280BE-978B-4C3B-BF03-E5F687929DAD}" type="datetime1">
              <a:rPr lang="zh-CN" altLang="en-US" noProof="0" smtClean="0"/>
              <a:t>2022/12/4</a:t>
            </a:fld>
            <a:endParaRPr lang="zh-CN" altLang="en-US" noProof="0"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34B7E4EF-A1BD-40F4-AB7B-04F084DD991D}" type="slidenum">
              <a:rPr lang="en-US" altLang="zh-CN" noProof="0" smtClean="0"/>
              <a:t>‹#›</a:t>
            </a:fld>
            <a:endParaRPr lang="zh-CN" altLang="en-US" noProof="0"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文本占位符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6" name="内容占位符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p>
            <a:pPr rtl="0"/>
            <a:fld id="{3BBD154B-B113-4946-8BE4-9CE0B41F84A8}" type="datetime1">
              <a:rPr lang="zh-CN" altLang="en-US" noProof="0" smtClean="0"/>
              <a:t>2022/12/4</a:t>
            </a:fld>
            <a:endParaRPr lang="zh-CN" altLang="en-US" noProof="0"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34B7E4EF-A1BD-40F4-AB7B-04F084DD991D}" type="slidenum">
              <a:rPr lang="en-US" altLang="zh-CN" noProof="0" smtClean="0"/>
              <a:t>‹#›</a:t>
            </a:fld>
            <a:endParaRPr lang="zh-CN" altLang="en-US" noProof="0"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日期占位符 2"/>
          <p:cNvSpPr>
            <a:spLocks noGrp="1"/>
          </p:cNvSpPr>
          <p:nvPr>
            <p:ph type="dt" sz="half" idx="10"/>
          </p:nvPr>
        </p:nvSpPr>
        <p:spPr/>
        <p:txBody>
          <a:bodyPr rtlCol="0"/>
          <a:lstStyle/>
          <a:p>
            <a:pPr rtl="0"/>
            <a:fld id="{31F8B4A8-469C-4257-A38E-99AFB7C4DEE0}" type="datetime1">
              <a:rPr lang="zh-CN" altLang="en-US" noProof="0" smtClean="0"/>
              <a:t>2022/12/4</a:t>
            </a:fld>
            <a:endParaRPr lang="zh-CN" altLang="en-US" noProof="0"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34B7E4EF-A1BD-40F4-AB7B-04F084DD991D}" type="slidenum">
              <a:rPr lang="en-US" altLang="zh-CN" noProof="0" smtClean="0"/>
              <a:t>‹#›</a:t>
            </a:fld>
            <a:endParaRPr lang="zh-CN" altLang="en-US" noProof="0"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3746EFAA-31F3-4331-9B87-5FC7F14C90FF}" type="datetime1">
              <a:rPr lang="zh-CN" altLang="en-US" noProof="0" smtClean="0"/>
              <a:t>2022/12/4</a:t>
            </a:fld>
            <a:endParaRPr lang="zh-CN" altLang="en-US" noProof="0" dirty="0"/>
          </a:p>
        </p:txBody>
      </p:sp>
      <p:sp>
        <p:nvSpPr>
          <p:cNvPr id="3" name="页脚占位符 2"/>
          <p:cNvSpPr>
            <a:spLocks noGrp="1"/>
          </p:cNvSpPr>
          <p:nvPr>
            <p:ph type="ftr" sz="quarter" idx="11"/>
          </p:nvPr>
        </p:nvSpPr>
        <p:spPr/>
        <p:txBody>
          <a:bodyPr rtlCol="0"/>
          <a:lstStyle/>
          <a:p>
            <a:pPr rtl="0"/>
            <a:endParaRPr lang="zh-CN" altLang="en-US" noProof="0" dirty="0"/>
          </a:p>
        </p:txBody>
      </p:sp>
      <p:sp>
        <p:nvSpPr>
          <p:cNvPr id="4" name="灯片编号占位符 3"/>
          <p:cNvSpPr>
            <a:spLocks noGrp="1"/>
          </p:cNvSpPr>
          <p:nvPr>
            <p:ph type="sldNum" sz="quarter" idx="12"/>
          </p:nvPr>
        </p:nvSpPr>
        <p:spPr/>
        <p:txBody>
          <a:bodyPr rtlCol="0"/>
          <a:lstStyle/>
          <a:p>
            <a:pPr rtl="0"/>
            <a:fld id="{34B7E4EF-A1BD-40F4-AB7B-04F084DD991D}" type="slidenum">
              <a:rPr lang="en-US" altLang="zh-CN" noProof="0" smtClean="0"/>
              <a:t>‹#›</a:t>
            </a:fld>
            <a:endParaRPr lang="zh-CN" altLang="en-US" noProof="0"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带标题的内容">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矩形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icrosoft YaHei UI" panose="020B0503020204020204" pitchFamily="34" charset="-122"/>
                <a:ea typeface="Microsoft YaHei UI" panose="020B0503020204020204" pitchFamily="34" charset="-122"/>
                <a:cs typeface="+mn-cs"/>
              </a:defRPr>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a:xfrm>
            <a:off x="685800" y="609600"/>
            <a:ext cx="6858000" cy="5334000"/>
          </a:xfrm>
        </p:spPr>
        <p:txBody>
          <a:bodyPr rtlCol="0"/>
          <a:lstStyle>
            <a:lvl1pPr>
              <a:defRPr sz="1900">
                <a:latin typeface="Microsoft YaHei UI" panose="020B0503020204020204" pitchFamily="34" charset="-122"/>
                <a:ea typeface="Microsoft YaHei UI" panose="020B0503020204020204" pitchFamily="34" charset="-122"/>
              </a:defRPr>
            </a:lvl1pPr>
            <a:lvl2pPr>
              <a:defRPr sz="1600">
                <a:latin typeface="Microsoft YaHei UI" panose="020B0503020204020204" pitchFamily="34" charset="-122"/>
                <a:ea typeface="Microsoft YaHei UI" panose="020B0503020204020204" pitchFamily="34" charset="-122"/>
              </a:defRPr>
            </a:lvl2pPr>
            <a:lvl3pPr>
              <a:defRPr sz="1400">
                <a:latin typeface="Microsoft YaHei UI" panose="020B0503020204020204" pitchFamily="34" charset="-122"/>
                <a:ea typeface="Microsoft YaHei UI" panose="020B0503020204020204" pitchFamily="34" charset="-122"/>
              </a:defRPr>
            </a:lvl3pPr>
            <a:lvl4pPr>
              <a:defRPr sz="1400">
                <a:latin typeface="Microsoft YaHei UI" panose="020B0503020204020204" pitchFamily="34" charset="-122"/>
                <a:ea typeface="Microsoft YaHei UI" panose="020B0503020204020204" pitchFamily="34" charset="-122"/>
              </a:defRPr>
            </a:lvl4pPr>
            <a:lvl5pPr>
              <a:defRPr sz="1400">
                <a:latin typeface="Microsoft YaHei UI" panose="020B0503020204020204" pitchFamily="34" charset="-122"/>
                <a:ea typeface="Microsoft YaHei UI" panose="020B0503020204020204" pitchFamily="34" charset="-122"/>
              </a:defRPr>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文本占位符 3"/>
          <p:cNvSpPr>
            <a:spLocks noGrp="1"/>
          </p:cNvSpPr>
          <p:nvPr>
            <p:ph type="body" sz="half" idx="2"/>
          </p:nvPr>
        </p:nvSpPr>
        <p:spPr>
          <a:xfrm>
            <a:off x="8458200" y="2336800"/>
            <a:ext cx="3161963" cy="3606800"/>
          </a:xfrm>
        </p:spPr>
        <p:txBody>
          <a:bodyPr rtlCol="0">
            <a:normAutofit/>
          </a:bodyPr>
          <a:lstStyle>
            <a:lvl1pPr marL="0" indent="0">
              <a:lnSpc>
                <a:spcPct val="110000"/>
              </a:lnSpc>
              <a:spcBef>
                <a:spcPts val="800"/>
              </a:spcBef>
              <a:buNone/>
              <a:defRPr sz="1800">
                <a:solidFill>
                  <a:schemeClr val="tx1"/>
                </a:solidFill>
                <a:latin typeface="Microsoft YaHei UI" panose="020B0503020204020204" pitchFamily="34" charset="-122"/>
                <a:ea typeface="Microsoft YaHei UI" panose="020B0503020204020204" pitchFamily="34" charset="-12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8" name="日期占位符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latin typeface="Microsoft YaHei UI" panose="020B0503020204020204" pitchFamily="34" charset="-122"/>
                <a:ea typeface="Microsoft YaHei UI" panose="020B0503020204020204" pitchFamily="34" charset="-122"/>
              </a:defRPr>
            </a:lvl1pPr>
          </a:lstStyle>
          <a:p>
            <a:fld id="{448AE28E-6690-4170-85EA-E20C3D2695F3}" type="datetime1">
              <a:rPr lang="zh-CN" altLang="en-US" noProof="0" smtClean="0"/>
              <a:t>2022/12/4</a:t>
            </a:fld>
            <a:endParaRPr lang="zh-CN" altLang="en-US" noProof="0" dirty="0"/>
          </a:p>
        </p:txBody>
      </p:sp>
      <p:sp>
        <p:nvSpPr>
          <p:cNvPr id="9" name="页脚占位符 8"/>
          <p:cNvSpPr>
            <a:spLocks noGrp="1"/>
          </p:cNvSpPr>
          <p:nvPr>
            <p:ph type="ftr" sz="quarter" idx="11"/>
          </p:nvPr>
        </p:nvSpPr>
        <p:spPr>
          <a:xfrm>
            <a:off x="685801" y="6035040"/>
            <a:ext cx="4584700" cy="365760"/>
          </a:xfrm>
        </p:spPr>
        <p:txBody>
          <a:bodyPr rtlCol="0"/>
          <a:lstStyle>
            <a:lvl1pPr algn="l">
              <a:defRPr>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11" name="灯片编号占位符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latin typeface="Microsoft YaHei UI" panose="020B0503020204020204" pitchFamily="34" charset="-122"/>
                <a:ea typeface="Microsoft YaHei UI" panose="020B0503020204020204" pitchFamily="34" charset="-122"/>
              </a:defRPr>
            </a:lvl1pPr>
          </a:lstStyle>
          <a:p>
            <a:fld id="{34B7E4EF-A1BD-40F4-AB7B-04F084DD991D}" type="slidenum">
              <a:rPr lang="en-US" altLang="zh-CN" noProof="0" smtClean="0"/>
              <a:pPr/>
              <a:t>‹#›</a:t>
            </a:fld>
            <a:endParaRPr lang="zh-CN" altLang="en-US" noProof="0"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带标题的图片">
    <p:spTree>
      <p:nvGrpSpPr>
        <p:cNvPr id="1" name=""/>
        <p:cNvGrpSpPr/>
        <p:nvPr/>
      </p:nvGrpSpPr>
      <p:grpSpPr>
        <a:xfrm>
          <a:off x="0" y="0"/>
          <a:ext cx="0" cy="0"/>
          <a:chOff x="0" y="0"/>
          <a:chExt cx="0" cy="0"/>
        </a:xfrm>
      </p:grpSpPr>
      <p:sp>
        <p:nvSpPr>
          <p:cNvPr id="11" name="长方形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图片占位符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atin typeface="Microsoft YaHei UI" panose="020B0503020204020204" pitchFamily="34" charset="-122"/>
                <a:ea typeface="Microsoft YaHei UI" panose="020B0503020204020204" pitchFamily="34"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5" name="日期占位符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latin typeface="Microsoft YaHei UI" panose="020B0503020204020204" pitchFamily="34" charset="-122"/>
                <a:ea typeface="Microsoft YaHei UI" panose="020B0503020204020204" pitchFamily="34" charset="-122"/>
              </a:defRPr>
            </a:lvl1pPr>
          </a:lstStyle>
          <a:p>
            <a:fld id="{9E546488-CD31-4757-AF25-D8F6F267B80A}" type="datetime1">
              <a:rPr lang="zh-CN" altLang="en-US" noProof="0" smtClean="0"/>
              <a:t>2022/12/4</a:t>
            </a:fld>
            <a:endParaRPr lang="zh-CN" altLang="en-US" noProof="0" dirty="0"/>
          </a:p>
        </p:txBody>
      </p:sp>
      <p:sp>
        <p:nvSpPr>
          <p:cNvPr id="6" name="页脚占位符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icrosoft YaHei UI" panose="020B0503020204020204" pitchFamily="34" charset="-122"/>
                <a:ea typeface="Microsoft YaHei UI" panose="020B0503020204020204" pitchFamily="34" charset="-122"/>
                <a:cs typeface="+mn-cs"/>
              </a:defRPr>
            </a:lvl1pPr>
          </a:lstStyle>
          <a:p>
            <a:pPr algn="l"/>
            <a:endParaRPr lang="zh-CN" altLang="en-US" noProof="0" dirty="0"/>
          </a:p>
        </p:txBody>
      </p:sp>
      <p:sp>
        <p:nvSpPr>
          <p:cNvPr id="7" name="灯片编号占位符 6"/>
          <p:cNvSpPr>
            <a:spLocks noGrp="1"/>
          </p:cNvSpPr>
          <p:nvPr>
            <p:ph type="sldNum" sz="quarter" idx="12"/>
          </p:nvPr>
        </p:nvSpPr>
        <p:spPr>
          <a:xfrm>
            <a:off x="10396728" y="6035040"/>
            <a:ext cx="1225296" cy="365760"/>
          </a:xfrm>
        </p:spPr>
        <p:txBody>
          <a:bodyPr rtlCol="0"/>
          <a:lstStyle>
            <a:lvl1pPr>
              <a:defRPr>
                <a:latin typeface="Microsoft YaHei UI" panose="020B0503020204020204" pitchFamily="34" charset="-122"/>
                <a:ea typeface="Microsoft YaHei UI" panose="020B0503020204020204" pitchFamily="34" charset="-122"/>
              </a:defRPr>
            </a:lvl1pPr>
          </a:lstStyle>
          <a:p>
            <a:fld id="{34B7E4EF-A1BD-40F4-AB7B-04F084DD991D}" type="slidenum">
              <a:rPr lang="en-US" altLang="zh-CN" noProof="0" smtClean="0"/>
              <a:pPr/>
              <a:t>‹#›</a:t>
            </a:fld>
            <a:endParaRPr lang="zh-CN" altLang="en-US" noProof="0" dirty="0"/>
          </a:p>
        </p:txBody>
      </p:sp>
      <p:sp>
        <p:nvSpPr>
          <p:cNvPr id="12" name="长方形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sp>
        <p:nvSpPr>
          <p:cNvPr id="4" name="文本占位符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latin typeface="Microsoft YaHei UI" panose="020B0503020204020204" pitchFamily="34" charset="-122"/>
                <a:ea typeface="Microsoft YaHei UI" panose="020B0503020204020204" pitchFamily="34" charset="-12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长方形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7" name="矩形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矩形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标题占位符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ABA993B8-51AF-4F36-B4F9-1D35720704AF}" type="datetime1">
              <a:rPr lang="zh-CN" altLang="en-US" noProof="0" smtClean="0"/>
              <a:t>2022/12/4</a:t>
            </a:fld>
            <a:endParaRPr lang="zh-CN" altLang="en-US" noProof="0" dirty="0"/>
          </a:p>
        </p:txBody>
      </p:sp>
      <p:sp>
        <p:nvSpPr>
          <p:cNvPr id="5" name="页脚占位符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6" name="幻灯片编号占位符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34B7E4EF-A1BD-40F4-AB7B-04F084DD991D}" type="slidenum">
              <a:rPr lang="en-US" altLang="zh-CN" noProof="0" smtClean="0"/>
              <a:pPr/>
              <a:t>‹#›</a:t>
            </a:fld>
            <a:endParaRPr lang="zh-CN" altLang="en-US" noProof="0"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icrosoft YaHei UI" panose="020B0503020204020204" pitchFamily="34" charset="-122"/>
          <a:ea typeface="Microsoft YaHei UI" panose="020B0503020204020204" pitchFamily="34" charset="-122"/>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icrosoft YaHei UI" panose="020B0503020204020204" pitchFamily="34" charset="-122"/>
          <a:ea typeface="Microsoft YaHei UI" panose="020B0503020204020204" pitchFamily="34" charset="-122"/>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icrosoft YaHei UI" panose="020B0503020204020204" pitchFamily="34" charset="-122"/>
          <a:ea typeface="Microsoft YaHei UI" panose="020B0503020204020204" pitchFamily="34" charset="-122"/>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长方形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长方形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标题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zh-CN" altLang="en-US" sz="4400" dirty="0">
                <a:solidFill>
                  <a:schemeClr val="tx1"/>
                </a:solidFill>
                <a:latin typeface="Microsoft YaHei UI" panose="020B0503020204020204" pitchFamily="34" charset="-122"/>
                <a:ea typeface="Microsoft YaHei UI" panose="020B0503020204020204" pitchFamily="34" charset="-122"/>
              </a:rPr>
              <a:t>数据库原理</a:t>
            </a:r>
            <a:r>
              <a:rPr lang="zh-CN" altLang="en-US" sz="4400" dirty="0">
                <a:solidFill>
                  <a:schemeClr val="tx1"/>
                </a:solidFill>
              </a:rPr>
              <a:t>研讨</a:t>
            </a:r>
            <a:r>
              <a:rPr lang="en-US" altLang="zh-CN" sz="4400" dirty="0">
                <a:solidFill>
                  <a:schemeClr val="tx1"/>
                </a:solidFill>
              </a:rPr>
              <a:t>2</a:t>
            </a:r>
            <a:endParaRPr lang="en-US" altLang="zh-CN" sz="4400" dirty="0">
              <a:solidFill>
                <a:schemeClr val="tx1"/>
              </a:solidFill>
              <a:latin typeface="Microsoft YaHei UI" panose="020B0503020204020204" pitchFamily="34" charset="-122"/>
              <a:ea typeface="Microsoft YaHei UI" panose="020B0503020204020204" pitchFamily="34" charset="-122"/>
            </a:endParaRPr>
          </a:p>
        </p:txBody>
      </p:sp>
      <p:sp>
        <p:nvSpPr>
          <p:cNvPr id="3" name="副标题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zh-CN" altLang="en-US" dirty="0">
                <a:solidFill>
                  <a:schemeClr val="tx1"/>
                </a:solidFill>
                <a:latin typeface="Microsoft YaHei UI" panose="020B0503020204020204" pitchFamily="34" charset="-122"/>
                <a:ea typeface="Microsoft YaHei UI" panose="020B0503020204020204" pitchFamily="34" charset="-122"/>
              </a:rPr>
              <a:t>刘元、朱若时、周鹏飞</a:t>
            </a:r>
            <a:endParaRPr lang="en-US" altLang="zh-CN" dirty="0">
              <a:solidFill>
                <a:schemeClr val="tx1"/>
              </a:solidFill>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05FB6B3E-4251-795D-AB3B-8797D018B14D}"/>
              </a:ext>
            </a:extLst>
          </p:cNvPr>
          <p:cNvSpPr txBox="1"/>
          <p:nvPr/>
        </p:nvSpPr>
        <p:spPr>
          <a:xfrm>
            <a:off x="0" y="1194957"/>
            <a:ext cx="7509933" cy="562783"/>
          </a:xfrm>
          <a:prstGeom prst="rect">
            <a:avLst/>
          </a:prstGeom>
          <a:noFill/>
        </p:spPr>
        <p:txBody>
          <a:bodyPr wrap="square">
            <a:spAutoFit/>
          </a:bodyPr>
          <a:lstStyle/>
          <a:p>
            <a:pPr lvl="0" algn="ctr">
              <a:lnSpc>
                <a:spcPct val="200000"/>
              </a:lnSpc>
              <a:tabLst>
                <a:tab pos="228600" algn="l"/>
              </a:tabLst>
            </a:pPr>
            <a:r>
              <a:rPr lang="zh-CN" altLang="en-US" kern="100" dirty="0">
                <a:effectLst/>
                <a:latin typeface="微软雅黑" panose="020B0503020204020204" pitchFamily="34" charset="-122"/>
                <a:ea typeface="微软雅黑" panose="020B0503020204020204" pitchFamily="34" charset="-122"/>
              </a:rPr>
              <a:t>如果</a:t>
            </a:r>
            <a:r>
              <a:rPr lang="en-US" altLang="zh-CN" kern="100" dirty="0">
                <a:effectLst/>
                <a:latin typeface="微软雅黑" panose="020B0503020204020204" pitchFamily="34" charset="-122"/>
                <a:ea typeface="微软雅黑" panose="020B0503020204020204" pitchFamily="34" charset="-122"/>
              </a:rPr>
              <a:t>O</a:t>
            </a:r>
            <a:r>
              <a:rPr lang="zh-CN" altLang="en-US" kern="100" dirty="0">
                <a:effectLst/>
                <a:latin typeface="微软雅黑" panose="020B0503020204020204" pitchFamily="34" charset="-122"/>
                <a:ea typeface="微软雅黑" panose="020B0503020204020204" pitchFamily="34" charset="-122"/>
              </a:rPr>
              <a:t>表加一个个开课编号</a:t>
            </a:r>
            <a:r>
              <a:rPr lang="en-US" altLang="zh-CN" kern="100" dirty="0">
                <a:effectLst/>
                <a:latin typeface="微软雅黑" panose="020B0503020204020204" pitchFamily="34" charset="-122"/>
                <a:ea typeface="微软雅黑" panose="020B0503020204020204" pitchFamily="34" charset="-122"/>
              </a:rPr>
              <a:t>(</a:t>
            </a:r>
            <a:r>
              <a:rPr lang="zh-CN" altLang="en-US" kern="100" dirty="0">
                <a:effectLst/>
                <a:latin typeface="微软雅黑" panose="020B0503020204020204" pitchFamily="34" charset="-122"/>
                <a:ea typeface="微软雅黑" panose="020B0503020204020204" pitchFamily="34" charset="-122"/>
              </a:rPr>
              <a:t>标识码</a:t>
            </a:r>
            <a:r>
              <a:rPr lang="en-US" altLang="zh-CN" kern="100" dirty="0">
                <a:effectLst/>
                <a:latin typeface="微软雅黑" panose="020B0503020204020204" pitchFamily="34" charset="-122"/>
                <a:ea typeface="微软雅黑" panose="020B0503020204020204" pitchFamily="34" charset="-122"/>
              </a:rPr>
              <a:t>)</a:t>
            </a:r>
            <a:r>
              <a:rPr lang="zh-CN" altLang="en-US" kern="100" dirty="0">
                <a:effectLst/>
                <a:latin typeface="微软雅黑" panose="020B0503020204020204" pitchFamily="34" charset="-122"/>
                <a:ea typeface="微软雅黑" panose="020B0503020204020204" pitchFamily="34" charset="-122"/>
              </a:rPr>
              <a:t>会带来哪些影响</a:t>
            </a:r>
            <a:r>
              <a:rPr lang="en-US" altLang="zh-CN" kern="100" dirty="0">
                <a:effectLst/>
                <a:latin typeface="微软雅黑" panose="020B0503020204020204" pitchFamily="34" charset="-122"/>
                <a:ea typeface="微软雅黑" panose="020B0503020204020204" pitchFamily="34" charset="-122"/>
              </a:rPr>
              <a:t>(</a:t>
            </a:r>
            <a:r>
              <a:rPr lang="zh-CN" altLang="en-US" kern="100" dirty="0">
                <a:effectLst/>
                <a:latin typeface="微软雅黑" panose="020B0503020204020204" pitchFamily="34" charset="-122"/>
                <a:ea typeface="微软雅黑" panose="020B0503020204020204" pitchFamily="34" charset="-122"/>
              </a:rPr>
              <a:t>优缺点</a:t>
            </a:r>
            <a:r>
              <a:rPr lang="en-US" altLang="zh-CN" kern="100" dirty="0">
                <a:effectLst/>
                <a:latin typeface="微软雅黑" panose="020B0503020204020204" pitchFamily="34" charset="-122"/>
                <a:ea typeface="微软雅黑" panose="020B0503020204020204" pitchFamily="34" charset="-122"/>
              </a:rPr>
              <a:t>)?</a:t>
            </a:r>
          </a:p>
        </p:txBody>
      </p:sp>
      <p:sp>
        <p:nvSpPr>
          <p:cNvPr id="12" name="文本框 11">
            <a:extLst>
              <a:ext uri="{FF2B5EF4-FFF2-40B4-BE49-F238E27FC236}">
                <a16:creationId xmlns:a16="http://schemas.microsoft.com/office/drawing/2014/main" id="{6B4DC1CA-02A2-2A69-267F-F5B705D3C611}"/>
              </a:ext>
            </a:extLst>
          </p:cNvPr>
          <p:cNvSpPr txBox="1"/>
          <p:nvPr/>
        </p:nvSpPr>
        <p:spPr>
          <a:xfrm>
            <a:off x="519506" y="530144"/>
            <a:ext cx="1463862" cy="707886"/>
          </a:xfrm>
          <a:prstGeom prst="rect">
            <a:avLst/>
          </a:prstGeom>
          <a:noFill/>
        </p:spPr>
        <p:txBody>
          <a:bodyPr wrap="none" rtlCol="0">
            <a:spAutoFit/>
          </a:bodyPr>
          <a:lstStyle/>
          <a:p>
            <a:r>
              <a:rPr lang="zh-CN" altLang="en-US" sz="4000" dirty="0">
                <a:latin typeface="方正新书宋_GBK" panose="02000000000000000000" pitchFamily="2" charset="-122"/>
                <a:ea typeface="方正新书宋_GBK" panose="02000000000000000000" pitchFamily="2" charset="-122"/>
              </a:rPr>
              <a:t>问题</a:t>
            </a:r>
            <a:r>
              <a:rPr lang="en-US" altLang="zh-CN" sz="4000" dirty="0">
                <a:latin typeface="方正新书宋_GBK" panose="02000000000000000000" pitchFamily="2" charset="-122"/>
                <a:ea typeface="方正新书宋_GBK" panose="02000000000000000000" pitchFamily="2" charset="-122"/>
              </a:rPr>
              <a:t>3</a:t>
            </a:r>
            <a:endParaRPr lang="zh-Hans-HK" altLang="en-US" sz="4000" dirty="0">
              <a:latin typeface="方正新书宋_GBK" panose="02000000000000000000" pitchFamily="2" charset="-122"/>
              <a:ea typeface="方正新书宋_GBK" panose="02000000000000000000" pitchFamily="2" charset="-122"/>
            </a:endParaRPr>
          </a:p>
        </p:txBody>
      </p:sp>
      <p:sp>
        <p:nvSpPr>
          <p:cNvPr id="2" name="文本框 1">
            <a:extLst>
              <a:ext uri="{FF2B5EF4-FFF2-40B4-BE49-F238E27FC236}">
                <a16:creationId xmlns:a16="http://schemas.microsoft.com/office/drawing/2014/main" id="{E98E5B6E-B486-E1EF-5435-F17B89C46DAC}"/>
              </a:ext>
            </a:extLst>
          </p:cNvPr>
          <p:cNvSpPr txBox="1"/>
          <p:nvPr/>
        </p:nvSpPr>
        <p:spPr>
          <a:xfrm>
            <a:off x="756138" y="2127738"/>
            <a:ext cx="10330962" cy="2031325"/>
          </a:xfrm>
          <a:prstGeom prst="rect">
            <a:avLst/>
          </a:prstGeom>
          <a:noFill/>
        </p:spPr>
        <p:txBody>
          <a:bodyPr wrap="square" rtlCol="0">
            <a:spAutoFit/>
          </a:bodyPr>
          <a:lstStyle/>
          <a:p>
            <a:r>
              <a:rPr lang="zh-CN" altLang="en-US" dirty="0"/>
              <a:t>优点</a:t>
            </a:r>
            <a:r>
              <a:rPr lang="en-US" altLang="zh-CN" dirty="0"/>
              <a:t>:</a:t>
            </a:r>
          </a:p>
          <a:p>
            <a:endParaRPr lang="en-US" altLang="zh-CN" dirty="0"/>
          </a:p>
          <a:p>
            <a:r>
              <a:rPr lang="zh-CN" altLang="en-US" dirty="0"/>
              <a:t>我们容易对其进行查找，只需要比较关键字段开课编号即可。</a:t>
            </a:r>
            <a:endParaRPr lang="en-US" altLang="zh-CN" dirty="0"/>
          </a:p>
          <a:p>
            <a:endParaRPr lang="en-US" altLang="zh-CN" dirty="0"/>
          </a:p>
          <a:p>
            <a:r>
              <a:rPr lang="zh-CN" altLang="en-US" dirty="0"/>
              <a:t>缺点</a:t>
            </a:r>
            <a:r>
              <a:rPr lang="en-US" altLang="zh-CN" dirty="0"/>
              <a:t>:</a:t>
            </a:r>
          </a:p>
          <a:p>
            <a:endParaRPr lang="en-US" altLang="zh-CN" dirty="0"/>
          </a:p>
          <a:p>
            <a:endParaRPr lang="en-US" altLang="zh-CN" dirty="0"/>
          </a:p>
        </p:txBody>
      </p:sp>
    </p:spTree>
    <p:extLst>
      <p:ext uri="{BB962C8B-B14F-4D97-AF65-F5344CB8AC3E}">
        <p14:creationId xmlns:p14="http://schemas.microsoft.com/office/powerpoint/2010/main" val="11723394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05FB6B3E-4251-795D-AB3B-8797D018B14D}"/>
              </a:ext>
            </a:extLst>
          </p:cNvPr>
          <p:cNvSpPr txBox="1"/>
          <p:nvPr/>
        </p:nvSpPr>
        <p:spPr>
          <a:xfrm>
            <a:off x="2341032" y="2543938"/>
            <a:ext cx="7509933" cy="1458220"/>
          </a:xfrm>
          <a:prstGeom prst="rect">
            <a:avLst/>
          </a:prstGeom>
          <a:noFill/>
        </p:spPr>
        <p:txBody>
          <a:bodyPr wrap="square">
            <a:spAutoFit/>
          </a:bodyPr>
          <a:lstStyle/>
          <a:p>
            <a:pPr lvl="0" algn="ctr">
              <a:lnSpc>
                <a:spcPct val="200000"/>
              </a:lnSpc>
              <a:tabLst>
                <a:tab pos="228600" algn="l"/>
              </a:tabLst>
            </a:pPr>
            <a:r>
              <a:rPr lang="zh-CN" altLang="en-US" sz="2400" kern="100" dirty="0">
                <a:effectLst/>
                <a:latin typeface="微软雅黑" panose="020B0503020204020204" pitchFamily="34" charset="-122"/>
                <a:ea typeface="微软雅黑" panose="020B0503020204020204" pitchFamily="34" charset="-122"/>
              </a:rPr>
              <a:t>什么是关系型数据库？什么是非关系型数据库？它们有什么区别？各举</a:t>
            </a:r>
            <a:r>
              <a:rPr lang="en-US" altLang="zh-CN" sz="2400" kern="100" dirty="0">
                <a:effectLst/>
                <a:latin typeface="微软雅黑" panose="020B0503020204020204" pitchFamily="34" charset="-122"/>
                <a:ea typeface="微软雅黑" panose="020B0503020204020204" pitchFamily="34" charset="-122"/>
              </a:rPr>
              <a:t>1</a:t>
            </a:r>
            <a:r>
              <a:rPr lang="zh-CN" altLang="en-US" sz="2400" kern="100" dirty="0">
                <a:effectLst/>
                <a:latin typeface="微软雅黑" panose="020B0503020204020204" pitchFamily="34" charset="-122"/>
                <a:ea typeface="微软雅黑" panose="020B0503020204020204" pitchFamily="34" charset="-122"/>
              </a:rPr>
              <a:t>个典型产品简单介绍他们特点？</a:t>
            </a:r>
          </a:p>
        </p:txBody>
      </p:sp>
      <p:sp>
        <p:nvSpPr>
          <p:cNvPr id="12" name="文本框 11">
            <a:extLst>
              <a:ext uri="{FF2B5EF4-FFF2-40B4-BE49-F238E27FC236}">
                <a16:creationId xmlns:a16="http://schemas.microsoft.com/office/drawing/2014/main" id="{6B4DC1CA-02A2-2A69-267F-F5B705D3C611}"/>
              </a:ext>
            </a:extLst>
          </p:cNvPr>
          <p:cNvSpPr txBox="1"/>
          <p:nvPr/>
        </p:nvSpPr>
        <p:spPr>
          <a:xfrm>
            <a:off x="5364068" y="1646767"/>
            <a:ext cx="1463862" cy="707886"/>
          </a:xfrm>
          <a:prstGeom prst="rect">
            <a:avLst/>
          </a:prstGeom>
          <a:noFill/>
        </p:spPr>
        <p:txBody>
          <a:bodyPr wrap="none" rtlCol="0">
            <a:spAutoFit/>
          </a:bodyPr>
          <a:lstStyle/>
          <a:p>
            <a:r>
              <a:rPr lang="zh-CN" altLang="en-US" sz="4000" dirty="0">
                <a:latin typeface="方正新书宋_GBK" panose="02000000000000000000" pitchFamily="2" charset="-122"/>
                <a:ea typeface="方正新书宋_GBK" panose="02000000000000000000" pitchFamily="2" charset="-122"/>
              </a:rPr>
              <a:t>问题</a:t>
            </a:r>
            <a:r>
              <a:rPr lang="en-US" altLang="zh-CN" sz="4000" dirty="0">
                <a:latin typeface="方正新书宋_GBK" panose="02000000000000000000" pitchFamily="2" charset="-122"/>
                <a:ea typeface="方正新书宋_GBK" panose="02000000000000000000" pitchFamily="2" charset="-122"/>
              </a:rPr>
              <a:t>4</a:t>
            </a:r>
            <a:endParaRPr lang="zh-Hans-HK" altLang="en-US" sz="4000" dirty="0">
              <a:latin typeface="方正新书宋_GBK" panose="02000000000000000000" pitchFamily="2" charset="-122"/>
              <a:ea typeface="方正新书宋_GBK" panose="02000000000000000000" pitchFamily="2" charset="-122"/>
            </a:endParaRPr>
          </a:p>
        </p:txBody>
      </p:sp>
    </p:spTree>
    <p:extLst>
      <p:ext uri="{BB962C8B-B14F-4D97-AF65-F5344CB8AC3E}">
        <p14:creationId xmlns:p14="http://schemas.microsoft.com/office/powerpoint/2010/main" val="324726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upload_post_object_v2_645096434">
            <a:extLst>
              <a:ext uri="{FF2B5EF4-FFF2-40B4-BE49-F238E27FC236}">
                <a16:creationId xmlns:a16="http://schemas.microsoft.com/office/drawing/2014/main" id="{490DA69A-6966-CCCF-4E8A-D1E60CFF0567}"/>
              </a:ext>
            </a:extLst>
          </p:cNvPr>
          <p:cNvPicPr>
            <a:picLocks noChangeAspect="1"/>
          </p:cNvPicPr>
          <p:nvPr/>
        </p:nvPicPr>
        <p:blipFill>
          <a:blip r:embed="rId3"/>
          <a:stretch>
            <a:fillRect/>
          </a:stretch>
        </p:blipFill>
        <p:spPr>
          <a:xfrm rot="480000">
            <a:off x="8612919" y="466921"/>
            <a:ext cx="1747520" cy="1275715"/>
          </a:xfrm>
          <a:prstGeom prst="rect">
            <a:avLst/>
          </a:prstGeom>
          <a:effectLst>
            <a:outerShdw blurRad="50800" dist="38100" dir="2700000" algn="tl" rotWithShape="0">
              <a:prstClr val="black">
                <a:alpha val="40000"/>
              </a:prstClr>
            </a:outerShdw>
          </a:effectLst>
        </p:spPr>
      </p:pic>
      <p:sp>
        <p:nvSpPr>
          <p:cNvPr id="6" name="平行四边形 5">
            <a:extLst>
              <a:ext uri="{FF2B5EF4-FFF2-40B4-BE49-F238E27FC236}">
                <a16:creationId xmlns:a16="http://schemas.microsoft.com/office/drawing/2014/main" id="{B3F55325-968B-0269-D47F-6DF9EFCDB4BA}"/>
              </a:ext>
            </a:extLst>
          </p:cNvPr>
          <p:cNvSpPr/>
          <p:nvPr/>
        </p:nvSpPr>
        <p:spPr>
          <a:xfrm>
            <a:off x="6607763" y="4644216"/>
            <a:ext cx="5106623" cy="106019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400">
                <a:solidFill>
                  <a:srgbClr val="FFFFFF"/>
                </a:solidFill>
                <a:latin typeface="Arial" panose="020B0604020202020204" pitchFamily="34" charset="0"/>
                <a:ea typeface="微软雅黑" panose="020B0503020204020204" pitchFamily="34" charset="-122"/>
                <a:cs typeface="微软雅黑" panose="020B0503020204020204" pitchFamily="34" charset="-122"/>
              </a:rPr>
              <a:t>硬盘</a:t>
            </a:r>
            <a:r>
              <a:rPr lang="en-US" altLang="zh-CN" sz="1400">
                <a:solidFill>
                  <a:srgbClr val="FFFFFF"/>
                </a:solidFill>
                <a:latin typeface="Arial" panose="020B0604020202020204" pitchFamily="34" charset="0"/>
                <a:ea typeface="微软雅黑" panose="020B0503020204020204" pitchFamily="34" charset="-122"/>
                <a:cs typeface="微软雅黑" panose="020B0503020204020204" pitchFamily="34" charset="-122"/>
              </a:rPr>
              <a:t>IO</a:t>
            </a:r>
            <a:r>
              <a:rPr lang="zh-CN" altLang="en-US" sz="1400">
                <a:solidFill>
                  <a:srgbClr val="FFFFFF"/>
                </a:solidFill>
                <a:latin typeface="Arial" panose="020B0604020202020204" pitchFamily="34" charset="0"/>
                <a:ea typeface="微软雅黑" panose="020B0503020204020204" pitchFamily="34" charset="-122"/>
                <a:cs typeface="微软雅黑" panose="020B0503020204020204" pitchFamily="34" charset="-122"/>
              </a:rPr>
              <a:t>瓶颈、查询效率低、升级扩展开销大</a:t>
            </a:r>
          </a:p>
        </p:txBody>
      </p:sp>
      <p:sp>
        <p:nvSpPr>
          <p:cNvPr id="7" name="平行四边形 6">
            <a:extLst>
              <a:ext uri="{FF2B5EF4-FFF2-40B4-BE49-F238E27FC236}">
                <a16:creationId xmlns:a16="http://schemas.microsoft.com/office/drawing/2014/main" id="{68FDA617-B326-7694-BF5B-4C608D03FC23}"/>
              </a:ext>
            </a:extLst>
          </p:cNvPr>
          <p:cNvSpPr/>
          <p:nvPr/>
        </p:nvSpPr>
        <p:spPr>
          <a:xfrm>
            <a:off x="6607732" y="2396819"/>
            <a:ext cx="5106623" cy="106019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a:solidFill>
                  <a:srgbClr val="FFFFFF"/>
                </a:solidFill>
                <a:latin typeface="Arial" panose="020B0604020202020204" pitchFamily="34" charset="0"/>
                <a:ea typeface="微软雅黑" panose="020B0503020204020204" pitchFamily="34" charset="-122"/>
                <a:cs typeface="微软雅黑" panose="020B0503020204020204" pitchFamily="34" charset="-122"/>
              </a:rPr>
              <a:t>易于理解、方便使用、易于维护</a:t>
            </a:r>
          </a:p>
        </p:txBody>
      </p:sp>
      <p:sp>
        <p:nvSpPr>
          <p:cNvPr id="8" name="标题 1">
            <a:extLst>
              <a:ext uri="{FF2B5EF4-FFF2-40B4-BE49-F238E27FC236}">
                <a16:creationId xmlns:a16="http://schemas.microsoft.com/office/drawing/2014/main" id="{B9E52700-2CC1-D8B7-E733-A7E4ED523FA5}"/>
              </a:ext>
            </a:extLst>
          </p:cNvPr>
          <p:cNvSpPr>
            <a:spLocks noGrp="1"/>
          </p:cNvSpPr>
          <p:nvPr/>
        </p:nvSpPr>
        <p:spPr>
          <a:xfrm>
            <a:off x="477615" y="698659"/>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CN" altLang="en-US" dirty="0">
                <a:latin typeface="Arial" panose="020B0604020202020204" pitchFamily="34" charset="0"/>
                <a:ea typeface="微软雅黑" panose="020B0503020204020204" pitchFamily="34" charset="-122"/>
              </a:rPr>
              <a:t>关系型数据库</a:t>
            </a:r>
          </a:p>
        </p:txBody>
      </p:sp>
      <p:sp>
        <p:nvSpPr>
          <p:cNvPr id="9" name="内容占位符 2">
            <a:extLst>
              <a:ext uri="{FF2B5EF4-FFF2-40B4-BE49-F238E27FC236}">
                <a16:creationId xmlns:a16="http://schemas.microsoft.com/office/drawing/2014/main" id="{A2652089-1125-EE98-1130-607DBC8D0B02}"/>
              </a:ext>
            </a:extLst>
          </p:cNvPr>
          <p:cNvSpPr>
            <a:spLocks noGrp="1"/>
          </p:cNvSpPr>
          <p:nvPr/>
        </p:nvSpPr>
        <p:spPr>
          <a:xfrm>
            <a:off x="857250" y="1858033"/>
            <a:ext cx="4370017" cy="4195481"/>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2000" b="0" i="0" kern="1200">
                <a:solidFill>
                  <a:schemeClr val="tx1"/>
                </a:solidFill>
                <a:latin typeface="Microsoft YaHei UI" panose="020B0503020204020204" pitchFamily="34" charset="-122"/>
                <a:ea typeface="Microsoft YaHei UI" panose="020B0503020204020204" pitchFamily="34" charset="-122"/>
                <a:cs typeface="+mj-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800" b="0" i="0" kern="1200">
                <a:solidFill>
                  <a:schemeClr val="tx1"/>
                </a:solidFill>
                <a:latin typeface="Microsoft YaHei UI" panose="020B0503020204020204" pitchFamily="34" charset="-122"/>
                <a:ea typeface="Microsoft YaHei UI" panose="020B0503020204020204" pitchFamily="34" charset="-122"/>
                <a:cs typeface="+mj-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600" b="0" i="0" kern="1200">
                <a:solidFill>
                  <a:schemeClr val="tx1"/>
                </a:solidFill>
                <a:latin typeface="Microsoft YaHei UI" panose="020B0503020204020204" pitchFamily="34" charset="-122"/>
                <a:ea typeface="Microsoft YaHei UI" panose="020B0503020204020204" pitchFamily="34" charset="-122"/>
                <a:cs typeface="+mj-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icrosoft YaHei UI" panose="020B0503020204020204" pitchFamily="34" charset="-122"/>
                <a:ea typeface="Microsoft YaHei UI" panose="020B0503020204020204" pitchFamily="34" charset="-122"/>
                <a:cs typeface="+mj-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icrosoft YaHei UI" panose="020B0503020204020204" pitchFamily="34" charset="-122"/>
                <a:ea typeface="Microsoft YaHei UI" panose="020B0503020204020204" pitchFamily="34" charset="-122"/>
                <a:cs typeface="+mj-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9pPr>
          </a:lstStyle>
          <a:p>
            <a:pPr marL="0" indent="266700">
              <a:lnSpc>
                <a:spcPct val="200000"/>
              </a:lnSpc>
            </a:pPr>
            <a:r>
              <a:rPr lang="zh-CN" altLang="en-US" dirty="0">
                <a:solidFill>
                  <a:schemeClr val="tx1"/>
                </a:solidFill>
                <a:latin typeface="Arial" panose="020B0604020202020204" pitchFamily="34" charset="0"/>
                <a:ea typeface="微软雅黑" panose="020B0503020204020204" pitchFamily="34" charset="-122"/>
              </a:rPr>
              <a:t>关系型数据库，是指采用了关系模型来组织数据的数据库，其以行和列的形式存储数据，以便于用户理解，关系型数据库这一系列的行和列被称为表，一组表组成了数据库。用户通过查询来检索数据库中的数据，而查询是一个用于限定数据库中某些区域的执行代码。关系模型可以简单理解为二维表格模型，而一个关系型数据库就是由二维表及其之间的关系组成的一个数据组织。</a:t>
            </a:r>
          </a:p>
        </p:txBody>
      </p:sp>
      <p:sp>
        <p:nvSpPr>
          <p:cNvPr id="10" name="椭圆 9">
            <a:extLst>
              <a:ext uri="{FF2B5EF4-FFF2-40B4-BE49-F238E27FC236}">
                <a16:creationId xmlns:a16="http://schemas.microsoft.com/office/drawing/2014/main" id="{ABBBDD7A-0646-E065-1AEE-298783A8D8AF}"/>
              </a:ext>
            </a:extLst>
          </p:cNvPr>
          <p:cNvSpPr/>
          <p:nvPr/>
        </p:nvSpPr>
        <p:spPr>
          <a:xfrm>
            <a:off x="6130673" y="1929972"/>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a:solidFill>
                  <a:srgbClr val="FFFFFF"/>
                </a:solidFill>
                <a:latin typeface="Arial" panose="020B0604020202020204" pitchFamily="34" charset="0"/>
                <a:ea typeface="微软雅黑" panose="020B0503020204020204" pitchFamily="34" charset="-122"/>
                <a:cs typeface="微软雅黑" panose="020B0503020204020204" pitchFamily="34" charset="-122"/>
              </a:rPr>
              <a:t>优点</a:t>
            </a:r>
          </a:p>
        </p:txBody>
      </p:sp>
      <p:sp>
        <p:nvSpPr>
          <p:cNvPr id="11" name="椭圆 10">
            <a:extLst>
              <a:ext uri="{FF2B5EF4-FFF2-40B4-BE49-F238E27FC236}">
                <a16:creationId xmlns:a16="http://schemas.microsoft.com/office/drawing/2014/main" id="{CB69B1FA-12C6-1224-1531-6E485CE0049F}"/>
              </a:ext>
            </a:extLst>
          </p:cNvPr>
          <p:cNvSpPr/>
          <p:nvPr/>
        </p:nvSpPr>
        <p:spPr>
          <a:xfrm>
            <a:off x="6130673" y="4133195"/>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a:solidFill>
                  <a:srgbClr val="FFFFFF"/>
                </a:solidFill>
                <a:latin typeface="Arial" panose="020B0604020202020204" pitchFamily="34" charset="0"/>
                <a:ea typeface="微软雅黑" panose="020B0503020204020204" pitchFamily="34" charset="-122"/>
                <a:cs typeface="微软雅黑" panose="020B0503020204020204" pitchFamily="34" charset="-122"/>
              </a:rPr>
              <a:t>缺点</a:t>
            </a:r>
          </a:p>
        </p:txBody>
      </p:sp>
      <p:sp>
        <p:nvSpPr>
          <p:cNvPr id="12" name="文本框 7">
            <a:extLst>
              <a:ext uri="{FF2B5EF4-FFF2-40B4-BE49-F238E27FC236}">
                <a16:creationId xmlns:a16="http://schemas.microsoft.com/office/drawing/2014/main" id="{9451453B-BB39-4517-46F2-399E40ABB0EA}"/>
              </a:ext>
            </a:extLst>
          </p:cNvPr>
          <p:cNvSpPr txBox="1"/>
          <p:nvPr/>
        </p:nvSpPr>
        <p:spPr>
          <a:xfrm>
            <a:off x="7252686" y="2742791"/>
            <a:ext cx="309880" cy="368300"/>
          </a:xfrm>
          <a:prstGeom prst="rect">
            <a:avLst/>
          </a:prstGeom>
        </p:spPr>
        <p:txBody>
          <a:bodyPr wrap="none" rtlCol="0">
            <a:spAutoFit/>
          </a:bodyPr>
          <a:lstStyle>
            <a:defPPr rtl="0">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pic>
        <p:nvPicPr>
          <p:cNvPr id="13" name="图片 12" descr="upload_post_object_v2_501082728">
            <a:extLst>
              <a:ext uri="{FF2B5EF4-FFF2-40B4-BE49-F238E27FC236}">
                <a16:creationId xmlns:a16="http://schemas.microsoft.com/office/drawing/2014/main" id="{1971316D-9816-B9BC-5A2D-E1AE3B805148}"/>
              </a:ext>
            </a:extLst>
          </p:cNvPr>
          <p:cNvPicPr>
            <a:picLocks noChangeAspect="1"/>
          </p:cNvPicPr>
          <p:nvPr/>
        </p:nvPicPr>
        <p:blipFill>
          <a:blip r:embed="rId4"/>
          <a:stretch>
            <a:fillRect/>
          </a:stretch>
        </p:blipFill>
        <p:spPr>
          <a:xfrm rot="21180000">
            <a:off x="7123844" y="875226"/>
            <a:ext cx="1701165" cy="982345"/>
          </a:xfrm>
          <a:prstGeom prst="rect">
            <a:avLst/>
          </a:prstGeom>
          <a:effectLst>
            <a:outerShdw blurRad="50800" dist="38100" dir="2700000" algn="tl" rotWithShape="0">
              <a:prstClr val="black">
                <a:alpha val="40000"/>
              </a:prstClr>
            </a:outerShdw>
          </a:effectLst>
        </p:spPr>
      </p:pic>
      <p:pic>
        <p:nvPicPr>
          <p:cNvPr id="14" name="图片 13" descr="upload_post_object_v2_586698683">
            <a:extLst>
              <a:ext uri="{FF2B5EF4-FFF2-40B4-BE49-F238E27FC236}">
                <a16:creationId xmlns:a16="http://schemas.microsoft.com/office/drawing/2014/main" id="{CADFEB39-B338-EC73-F3DA-7DEE786FC985}"/>
              </a:ext>
            </a:extLst>
          </p:cNvPr>
          <p:cNvPicPr>
            <a:picLocks noChangeAspect="1"/>
          </p:cNvPicPr>
          <p:nvPr/>
        </p:nvPicPr>
        <p:blipFill>
          <a:blip r:embed="rId5"/>
          <a:stretch>
            <a:fillRect/>
          </a:stretch>
        </p:blipFill>
        <p:spPr>
          <a:xfrm>
            <a:off x="5682394" y="768546"/>
            <a:ext cx="1441450" cy="874395"/>
          </a:xfrm>
          <a:prstGeom prst="rect">
            <a:avLst/>
          </a:prstGeom>
          <a:effectLst>
            <a:outerShdw blurRad="50800" dist="38100" dir="2700000" algn="tl" rotWithShape="0">
              <a:prstClr val="black">
                <a:alpha val="40000"/>
              </a:prstClr>
            </a:outerShdw>
          </a:effectLst>
        </p:spPr>
      </p:pic>
      <p:pic>
        <p:nvPicPr>
          <p:cNvPr id="15" name="图片 14" descr="upload_post_object_v2_765376266">
            <a:extLst>
              <a:ext uri="{FF2B5EF4-FFF2-40B4-BE49-F238E27FC236}">
                <a16:creationId xmlns:a16="http://schemas.microsoft.com/office/drawing/2014/main" id="{4D6A3E1F-44FE-63C2-3570-4C548C244167}"/>
              </a:ext>
            </a:extLst>
          </p:cNvPr>
          <p:cNvPicPr>
            <a:picLocks noChangeAspect="1"/>
          </p:cNvPicPr>
          <p:nvPr/>
        </p:nvPicPr>
        <p:blipFill>
          <a:blip r:embed="rId6"/>
          <a:stretch>
            <a:fillRect/>
          </a:stretch>
        </p:blipFill>
        <p:spPr>
          <a:xfrm rot="20760000">
            <a:off x="4428269" y="661866"/>
            <a:ext cx="1260475" cy="84074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2410663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圆角 6">
            <a:extLst>
              <a:ext uri="{FF2B5EF4-FFF2-40B4-BE49-F238E27FC236}">
                <a16:creationId xmlns:a16="http://schemas.microsoft.com/office/drawing/2014/main" id="{91637017-A695-13BB-2021-74002A9F3497}"/>
              </a:ext>
            </a:extLst>
          </p:cNvPr>
          <p:cNvSpPr/>
          <p:nvPr/>
        </p:nvSpPr>
        <p:spPr>
          <a:xfrm rot="213830">
            <a:off x="7459132" y="621439"/>
            <a:ext cx="4093633" cy="1668806"/>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Hans-HK" sz="2000" b="0" i="0" dirty="0">
                <a:solidFill>
                  <a:schemeClr val="bg1"/>
                </a:solidFill>
                <a:effectLst/>
                <a:latin typeface="微软雅黑" panose="020B0503020204020204" pitchFamily="34" charset="-122"/>
                <a:ea typeface="微软雅黑" panose="020B0503020204020204" pitchFamily="34" charset="-122"/>
              </a:rPr>
              <a:t>Elasticsearch </a:t>
            </a:r>
            <a:r>
              <a:rPr lang="zh-CN" altLang="en-US" sz="2000" b="0" i="0" dirty="0">
                <a:solidFill>
                  <a:schemeClr val="bg1"/>
                </a:solidFill>
                <a:effectLst/>
                <a:latin typeface="微软雅黑" panose="020B0503020204020204" pitchFamily="34" charset="-122"/>
                <a:ea typeface="微软雅黑" panose="020B0503020204020204" pitchFamily="34" charset="-122"/>
              </a:rPr>
              <a:t>是一个</a:t>
            </a:r>
            <a:r>
              <a:rPr lang="zh-CN" altLang="en-US" sz="2800" b="0" i="0" dirty="0">
                <a:solidFill>
                  <a:schemeClr val="accent5">
                    <a:lumMod val="60000"/>
                    <a:lumOff val="40000"/>
                  </a:schemeClr>
                </a:solidFill>
                <a:effectLst/>
                <a:latin typeface="微软雅黑" panose="020B0503020204020204" pitchFamily="34" charset="-122"/>
                <a:ea typeface="微软雅黑" panose="020B0503020204020204" pitchFamily="34" charset="-122"/>
              </a:rPr>
              <a:t>分布式</a:t>
            </a:r>
            <a:r>
              <a:rPr lang="zh-CN" altLang="en-US" sz="2000" b="0" i="0" dirty="0">
                <a:solidFill>
                  <a:schemeClr val="bg1"/>
                </a:solidFill>
                <a:effectLst/>
                <a:latin typeface="微软雅黑" panose="020B0503020204020204" pitchFamily="34" charset="-122"/>
                <a:ea typeface="微软雅黑" panose="020B0503020204020204" pitchFamily="34" charset="-122"/>
              </a:rPr>
              <a:t>、</a:t>
            </a:r>
            <a:r>
              <a:rPr lang="en-US" altLang="zh-Hans-HK" sz="2000" b="0" i="0" dirty="0">
                <a:solidFill>
                  <a:schemeClr val="bg1"/>
                </a:solidFill>
                <a:effectLst/>
                <a:latin typeface="微软雅黑" panose="020B0503020204020204" pitchFamily="34" charset="-122"/>
                <a:ea typeface="微软雅黑" panose="020B0503020204020204" pitchFamily="34" charset="-122"/>
              </a:rPr>
              <a:t>RESTful </a:t>
            </a:r>
            <a:r>
              <a:rPr lang="zh-CN" altLang="en-US" sz="2000" b="0" i="0" dirty="0">
                <a:solidFill>
                  <a:schemeClr val="bg1"/>
                </a:solidFill>
                <a:effectLst/>
                <a:latin typeface="微软雅黑" panose="020B0503020204020204" pitchFamily="34" charset="-122"/>
                <a:ea typeface="微软雅黑" panose="020B0503020204020204" pitchFamily="34" charset="-122"/>
              </a:rPr>
              <a:t>风格的</a:t>
            </a:r>
            <a:r>
              <a:rPr lang="zh-CN" altLang="en-US" sz="2800" b="0" i="0" dirty="0">
                <a:solidFill>
                  <a:schemeClr val="accent5">
                    <a:lumMod val="60000"/>
                    <a:lumOff val="40000"/>
                  </a:schemeClr>
                </a:solidFill>
                <a:effectLst/>
                <a:latin typeface="微软雅黑" panose="020B0503020204020204" pitchFamily="34" charset="-122"/>
                <a:ea typeface="微软雅黑" panose="020B0503020204020204" pitchFamily="34" charset="-122"/>
              </a:rPr>
              <a:t>搜索</a:t>
            </a:r>
            <a:r>
              <a:rPr lang="zh-CN" altLang="en-US" sz="2000" b="0" i="0" dirty="0">
                <a:solidFill>
                  <a:schemeClr val="bg1"/>
                </a:solidFill>
                <a:effectLst/>
                <a:latin typeface="微软雅黑" panose="020B0503020204020204" pitchFamily="34" charset="-122"/>
                <a:ea typeface="微软雅黑" panose="020B0503020204020204" pitchFamily="34" charset="-122"/>
              </a:rPr>
              <a:t>和</a:t>
            </a:r>
            <a:r>
              <a:rPr lang="zh-CN" altLang="en-US" sz="2800" b="0" i="0" dirty="0">
                <a:solidFill>
                  <a:schemeClr val="accent5">
                    <a:lumMod val="60000"/>
                    <a:lumOff val="40000"/>
                  </a:schemeClr>
                </a:solidFill>
                <a:effectLst/>
                <a:latin typeface="微软雅黑" panose="020B0503020204020204" pitchFamily="34" charset="-122"/>
                <a:ea typeface="微软雅黑" panose="020B0503020204020204" pitchFamily="34" charset="-122"/>
              </a:rPr>
              <a:t>数据分析</a:t>
            </a:r>
            <a:r>
              <a:rPr lang="zh-CN" altLang="en-US" sz="2000" b="0" i="0" dirty="0">
                <a:solidFill>
                  <a:schemeClr val="bg1"/>
                </a:solidFill>
                <a:effectLst/>
                <a:latin typeface="微软雅黑" panose="020B0503020204020204" pitchFamily="34" charset="-122"/>
                <a:ea typeface="微软雅黑" panose="020B0503020204020204" pitchFamily="34" charset="-122"/>
              </a:rPr>
              <a:t>引擎。</a:t>
            </a:r>
            <a:endParaRPr lang="zh-Hans-HK" altLang="en-US" sz="2000" dirty="0">
              <a:solidFill>
                <a:schemeClr val="bg1"/>
              </a:solidFill>
              <a:latin typeface="微软雅黑" panose="020B0503020204020204" pitchFamily="34" charset="-122"/>
              <a:ea typeface="微软雅黑" panose="020B0503020204020204" pitchFamily="34" charset="-122"/>
            </a:endParaRPr>
          </a:p>
        </p:txBody>
      </p:sp>
      <p:sp>
        <p:nvSpPr>
          <p:cNvPr id="2" name="标题 1">
            <a:extLst>
              <a:ext uri="{FF2B5EF4-FFF2-40B4-BE49-F238E27FC236}">
                <a16:creationId xmlns:a16="http://schemas.microsoft.com/office/drawing/2014/main" id="{93B8037E-4E24-99CC-2B16-6CF98A238D0A}"/>
              </a:ext>
            </a:extLst>
          </p:cNvPr>
          <p:cNvSpPr>
            <a:spLocks noGrp="1"/>
          </p:cNvSpPr>
          <p:nvPr>
            <p:ph type="title"/>
          </p:nvPr>
        </p:nvSpPr>
        <p:spPr>
          <a:xfrm>
            <a:off x="3217332" y="770042"/>
            <a:ext cx="7907867" cy="1371600"/>
          </a:xfrm>
        </p:spPr>
        <p:txBody>
          <a:bodyPr>
            <a:normAutofit/>
          </a:bodyPr>
          <a:lstStyle/>
          <a:p>
            <a:r>
              <a:rPr lang="en-US" altLang="zh-Hans-HK" sz="4800" b="1" dirty="0">
                <a:solidFill>
                  <a:srgbClr val="F0BF1A"/>
                </a:solidFill>
              </a:rPr>
              <a:t>Elastic</a:t>
            </a:r>
            <a:r>
              <a:rPr lang="en-US" altLang="zh-Hans-HK" sz="4800" b="1" dirty="0">
                <a:solidFill>
                  <a:srgbClr val="3EBEB1"/>
                </a:solidFill>
              </a:rPr>
              <a:t>search</a:t>
            </a:r>
            <a:endParaRPr lang="zh-Hans-HK" altLang="en-US" sz="4800" b="1" dirty="0">
              <a:solidFill>
                <a:schemeClr val="accent5">
                  <a:lumMod val="75000"/>
                </a:schemeClr>
              </a:solidFill>
            </a:endParaRPr>
          </a:p>
        </p:txBody>
      </p:sp>
      <p:pic>
        <p:nvPicPr>
          <p:cNvPr id="4" name="图片 3" descr="upload_post_object_v2_501082728">
            <a:extLst>
              <a:ext uri="{FF2B5EF4-FFF2-40B4-BE49-F238E27FC236}">
                <a16:creationId xmlns:a16="http://schemas.microsoft.com/office/drawing/2014/main" id="{15283956-BD40-B125-536C-7F771319A364}"/>
              </a:ext>
            </a:extLst>
          </p:cNvPr>
          <p:cNvPicPr>
            <a:picLocks noChangeAspect="1"/>
          </p:cNvPicPr>
          <p:nvPr/>
        </p:nvPicPr>
        <p:blipFill>
          <a:blip r:embed="rId2"/>
          <a:stretch>
            <a:fillRect/>
          </a:stretch>
        </p:blipFill>
        <p:spPr>
          <a:xfrm rot="21180000">
            <a:off x="197087" y="222150"/>
            <a:ext cx="2816630" cy="1626475"/>
          </a:xfrm>
          <a:prstGeom prst="rect">
            <a:avLst/>
          </a:prstGeom>
          <a:effectLst>
            <a:outerShdw blurRad="50800" dist="38100" dir="2700000" algn="tl" rotWithShape="0">
              <a:prstClr val="black">
                <a:alpha val="40000"/>
              </a:prstClr>
            </a:outerShdw>
          </a:effectLst>
        </p:spPr>
      </p:pic>
      <p:sp>
        <p:nvSpPr>
          <p:cNvPr id="6" name="文本框 5">
            <a:extLst>
              <a:ext uri="{FF2B5EF4-FFF2-40B4-BE49-F238E27FC236}">
                <a16:creationId xmlns:a16="http://schemas.microsoft.com/office/drawing/2014/main" id="{A68F939A-2360-FFF7-DFC7-21AB4CB12BB4}"/>
              </a:ext>
            </a:extLst>
          </p:cNvPr>
          <p:cNvSpPr txBox="1"/>
          <p:nvPr/>
        </p:nvSpPr>
        <p:spPr>
          <a:xfrm>
            <a:off x="5060730" y="2473049"/>
            <a:ext cx="6096000" cy="2905667"/>
          </a:xfrm>
          <a:prstGeom prst="rect">
            <a:avLst/>
          </a:prstGeom>
          <a:noFill/>
        </p:spPr>
        <p:txBody>
          <a:bodyPr wrap="square">
            <a:spAutoFit/>
          </a:bodyPr>
          <a:lstStyle/>
          <a:p>
            <a:pPr marL="182880" indent="-182880">
              <a:lnSpc>
                <a:spcPct val="110000"/>
              </a:lnSpc>
              <a:spcBef>
                <a:spcPts val="900"/>
              </a:spcBef>
              <a:buClr>
                <a:schemeClr val="tx1">
                  <a:lumMod val="85000"/>
                  <a:lumOff val="15000"/>
                </a:schemeClr>
              </a:buClr>
              <a:buFont typeface="Garamond" pitchFamily="18" charset="0"/>
              <a:buChar char="◦"/>
            </a:pPr>
            <a:r>
              <a:rPr lang="zh-CN" altLang="en-US" sz="2000" dirty="0">
                <a:solidFill>
                  <a:srgbClr val="333333"/>
                </a:solidFill>
                <a:latin typeface="-apple-system"/>
                <a:ea typeface="Microsoft YaHei UI" panose="020B0503020204020204" pitchFamily="34" charset="-122"/>
              </a:rPr>
              <a:t>优势：</a:t>
            </a:r>
            <a:endParaRPr lang="en-US" altLang="zh-CN" sz="2000" dirty="0">
              <a:solidFill>
                <a:srgbClr val="333333"/>
              </a:solidFill>
              <a:latin typeface="-apple-system"/>
              <a:ea typeface="Microsoft YaHei UI" panose="020B0503020204020204" pitchFamily="34" charset="-122"/>
            </a:endParaRPr>
          </a:p>
          <a:p>
            <a:pPr marL="182880" indent="-182880">
              <a:lnSpc>
                <a:spcPct val="110000"/>
              </a:lnSpc>
              <a:spcBef>
                <a:spcPts val="900"/>
              </a:spcBef>
              <a:buClr>
                <a:schemeClr val="tx1">
                  <a:lumMod val="85000"/>
                  <a:lumOff val="15000"/>
                </a:schemeClr>
              </a:buClr>
              <a:buFont typeface="Garamond" pitchFamily="18" charset="0"/>
              <a:buChar char="◦"/>
            </a:pPr>
            <a:r>
              <a:rPr lang="en-US" altLang="zh-CN" sz="2000" dirty="0">
                <a:solidFill>
                  <a:srgbClr val="333333"/>
                </a:solidFill>
                <a:latin typeface="-apple-system"/>
                <a:ea typeface="Microsoft YaHei UI" panose="020B0503020204020204" pitchFamily="34" charset="-122"/>
              </a:rPr>
              <a:t>1.</a:t>
            </a:r>
            <a:r>
              <a:rPr lang="zh-CN" altLang="en-US" sz="2000" dirty="0">
                <a:solidFill>
                  <a:srgbClr val="333333"/>
                </a:solidFill>
                <a:latin typeface="-apple-system"/>
                <a:ea typeface="Microsoft YaHei UI" panose="020B0503020204020204" pitchFamily="34" charset="-122"/>
              </a:rPr>
              <a:t>分布式的</a:t>
            </a:r>
            <a:r>
              <a:rPr lang="zh-CN" altLang="en-US" sz="2000" dirty="0">
                <a:solidFill>
                  <a:schemeClr val="accent5">
                    <a:lumMod val="75000"/>
                  </a:schemeClr>
                </a:solidFill>
                <a:latin typeface="-apple-system"/>
                <a:ea typeface="Microsoft YaHei UI" panose="020B0503020204020204" pitchFamily="34" charset="-122"/>
              </a:rPr>
              <a:t>文件存储</a:t>
            </a:r>
            <a:r>
              <a:rPr lang="zh-CN" altLang="en-US" sz="2000" dirty="0">
                <a:solidFill>
                  <a:srgbClr val="333333"/>
                </a:solidFill>
                <a:latin typeface="-apple-system"/>
                <a:ea typeface="Microsoft YaHei UI" panose="020B0503020204020204" pitchFamily="34" charset="-122"/>
              </a:rPr>
              <a:t>，每个字段都被索引且可用于搜索。 </a:t>
            </a:r>
            <a:endParaRPr lang="en-US" altLang="zh-CN" sz="2000" dirty="0">
              <a:solidFill>
                <a:srgbClr val="333333"/>
              </a:solidFill>
              <a:latin typeface="-apple-system"/>
              <a:ea typeface="Microsoft YaHei UI" panose="020B0503020204020204" pitchFamily="34" charset="-122"/>
            </a:endParaRPr>
          </a:p>
          <a:p>
            <a:pPr marL="182880" indent="-182880">
              <a:lnSpc>
                <a:spcPct val="110000"/>
              </a:lnSpc>
              <a:spcBef>
                <a:spcPts val="900"/>
              </a:spcBef>
              <a:buClr>
                <a:schemeClr val="tx1">
                  <a:lumMod val="85000"/>
                  <a:lumOff val="15000"/>
                </a:schemeClr>
              </a:buClr>
              <a:buFont typeface="Garamond" pitchFamily="18" charset="0"/>
              <a:buChar char="◦"/>
            </a:pPr>
            <a:r>
              <a:rPr lang="en-US" altLang="zh-CN" sz="2000" dirty="0">
                <a:solidFill>
                  <a:srgbClr val="333333"/>
                </a:solidFill>
                <a:latin typeface="-apple-system"/>
                <a:ea typeface="Microsoft YaHei UI" panose="020B0503020204020204" pitchFamily="34" charset="-122"/>
              </a:rPr>
              <a:t>2.</a:t>
            </a:r>
            <a:r>
              <a:rPr lang="zh-CN" altLang="en-US" sz="2000" dirty="0">
                <a:solidFill>
                  <a:srgbClr val="333333"/>
                </a:solidFill>
                <a:latin typeface="-apple-system"/>
                <a:ea typeface="Microsoft YaHei UI" panose="020B0503020204020204" pitchFamily="34" charset="-122"/>
              </a:rPr>
              <a:t>分布式的</a:t>
            </a:r>
            <a:r>
              <a:rPr lang="zh-CN" altLang="en-US" sz="2000" dirty="0">
                <a:solidFill>
                  <a:schemeClr val="accent5">
                    <a:lumMod val="75000"/>
                  </a:schemeClr>
                </a:solidFill>
                <a:latin typeface="-apple-system"/>
                <a:ea typeface="Microsoft YaHei UI" panose="020B0503020204020204" pitchFamily="34" charset="-122"/>
              </a:rPr>
              <a:t>实时分析搜索引擎</a:t>
            </a:r>
            <a:r>
              <a:rPr lang="zh-CN" altLang="en-US" sz="2000" dirty="0">
                <a:solidFill>
                  <a:srgbClr val="333333"/>
                </a:solidFill>
                <a:latin typeface="-apple-system"/>
                <a:ea typeface="Microsoft YaHei UI" panose="020B0503020204020204" pitchFamily="34" charset="-122"/>
              </a:rPr>
              <a:t>，海量数据下近实时秒级响应。</a:t>
            </a:r>
            <a:endParaRPr lang="en-US" altLang="zh-CN" sz="2000" dirty="0">
              <a:solidFill>
                <a:srgbClr val="333333"/>
              </a:solidFill>
              <a:latin typeface="-apple-system"/>
              <a:ea typeface="Microsoft YaHei UI" panose="020B0503020204020204" pitchFamily="34" charset="-122"/>
            </a:endParaRPr>
          </a:p>
          <a:p>
            <a:pPr marL="182880" indent="-182880">
              <a:lnSpc>
                <a:spcPct val="110000"/>
              </a:lnSpc>
              <a:spcBef>
                <a:spcPts val="900"/>
              </a:spcBef>
              <a:buClr>
                <a:schemeClr val="tx1">
                  <a:lumMod val="85000"/>
                  <a:lumOff val="15000"/>
                </a:schemeClr>
              </a:buClr>
              <a:buFont typeface="Garamond" pitchFamily="18" charset="0"/>
              <a:buChar char="◦"/>
            </a:pPr>
            <a:r>
              <a:rPr lang="en-US" altLang="zh-CN" sz="2000" dirty="0">
                <a:solidFill>
                  <a:srgbClr val="333333"/>
                </a:solidFill>
                <a:latin typeface="-apple-system"/>
                <a:ea typeface="Microsoft YaHei UI" panose="020B0503020204020204" pitchFamily="34" charset="-122"/>
              </a:rPr>
              <a:t>3.</a:t>
            </a:r>
            <a:r>
              <a:rPr lang="zh-CN" altLang="en-US" sz="2000" dirty="0">
                <a:solidFill>
                  <a:srgbClr val="333333"/>
                </a:solidFill>
                <a:latin typeface="-apple-system"/>
                <a:ea typeface="Microsoft YaHei UI" panose="020B0503020204020204" pitchFamily="34" charset="-122"/>
              </a:rPr>
              <a:t>简单的</a:t>
            </a:r>
            <a:r>
              <a:rPr lang="en-US" altLang="zh-CN" sz="2000" dirty="0">
                <a:solidFill>
                  <a:srgbClr val="333333"/>
                </a:solidFill>
                <a:latin typeface="-apple-system"/>
                <a:ea typeface="Microsoft YaHei UI" panose="020B0503020204020204" pitchFamily="34" charset="-122"/>
              </a:rPr>
              <a:t>RESTful API</a:t>
            </a:r>
            <a:r>
              <a:rPr lang="zh-CN" altLang="en-US" sz="2000" dirty="0">
                <a:solidFill>
                  <a:srgbClr val="333333"/>
                </a:solidFill>
                <a:latin typeface="-apple-system"/>
                <a:ea typeface="Microsoft YaHei UI" panose="020B0503020204020204" pitchFamily="34" charset="-122"/>
              </a:rPr>
              <a:t>，天生的</a:t>
            </a:r>
            <a:r>
              <a:rPr lang="zh-CN" altLang="en-US" sz="2000" dirty="0">
                <a:solidFill>
                  <a:schemeClr val="accent5">
                    <a:lumMod val="75000"/>
                  </a:schemeClr>
                </a:solidFill>
                <a:latin typeface="-apple-system"/>
                <a:ea typeface="Microsoft YaHei UI" panose="020B0503020204020204" pitchFamily="34" charset="-122"/>
              </a:rPr>
              <a:t>兼容多语言</a:t>
            </a:r>
            <a:r>
              <a:rPr lang="zh-CN" altLang="en-US" sz="2000" dirty="0">
                <a:solidFill>
                  <a:srgbClr val="333333"/>
                </a:solidFill>
                <a:latin typeface="-apple-system"/>
                <a:ea typeface="Microsoft YaHei UI" panose="020B0503020204020204" pitchFamily="34" charset="-122"/>
              </a:rPr>
              <a:t>开发。 </a:t>
            </a:r>
            <a:endParaRPr lang="en-US" altLang="zh-CN" sz="2000" dirty="0">
              <a:solidFill>
                <a:srgbClr val="333333"/>
              </a:solidFill>
              <a:latin typeface="-apple-system"/>
              <a:ea typeface="Microsoft YaHei UI" panose="020B0503020204020204" pitchFamily="34" charset="-122"/>
            </a:endParaRPr>
          </a:p>
          <a:p>
            <a:pPr marL="182880" indent="-182880">
              <a:lnSpc>
                <a:spcPct val="110000"/>
              </a:lnSpc>
              <a:spcBef>
                <a:spcPts val="900"/>
              </a:spcBef>
              <a:buClr>
                <a:schemeClr val="tx1">
                  <a:lumMod val="85000"/>
                  <a:lumOff val="15000"/>
                </a:schemeClr>
              </a:buClr>
              <a:buFont typeface="Garamond" pitchFamily="18" charset="0"/>
              <a:buChar char="◦"/>
            </a:pPr>
            <a:r>
              <a:rPr lang="en-US" altLang="zh-CN" sz="2000" dirty="0">
                <a:solidFill>
                  <a:srgbClr val="333333"/>
                </a:solidFill>
                <a:latin typeface="-apple-system"/>
                <a:ea typeface="Microsoft YaHei UI" panose="020B0503020204020204" pitchFamily="34" charset="-122"/>
              </a:rPr>
              <a:t>4.</a:t>
            </a:r>
            <a:r>
              <a:rPr lang="zh-CN" altLang="en-US" sz="2000" dirty="0">
                <a:solidFill>
                  <a:schemeClr val="accent5">
                    <a:lumMod val="75000"/>
                  </a:schemeClr>
                </a:solidFill>
                <a:latin typeface="-apple-system"/>
                <a:ea typeface="Microsoft YaHei UI" panose="020B0503020204020204" pitchFamily="34" charset="-122"/>
              </a:rPr>
              <a:t>易扩展</a:t>
            </a:r>
            <a:r>
              <a:rPr lang="zh-CN" altLang="en-US" sz="2000" dirty="0">
                <a:solidFill>
                  <a:srgbClr val="333333"/>
                </a:solidFill>
                <a:latin typeface="-apple-system"/>
                <a:ea typeface="Microsoft YaHei UI" panose="020B0503020204020204" pitchFamily="34" charset="-122"/>
              </a:rPr>
              <a:t>，处理</a:t>
            </a:r>
            <a:r>
              <a:rPr lang="en-US" altLang="zh-CN" sz="2000" dirty="0">
                <a:solidFill>
                  <a:srgbClr val="333333"/>
                </a:solidFill>
                <a:latin typeface="-apple-system"/>
                <a:ea typeface="Microsoft YaHei UI" panose="020B0503020204020204" pitchFamily="34" charset="-122"/>
              </a:rPr>
              <a:t>PB</a:t>
            </a:r>
            <a:r>
              <a:rPr lang="zh-CN" altLang="en-US" sz="2000" dirty="0">
                <a:solidFill>
                  <a:srgbClr val="333333"/>
                </a:solidFill>
                <a:latin typeface="-apple-system"/>
                <a:ea typeface="Microsoft YaHei UI" panose="020B0503020204020204" pitchFamily="34" charset="-122"/>
              </a:rPr>
              <a:t>级结构化或非结构化数据。</a:t>
            </a:r>
            <a:endParaRPr lang="zh-CN" altLang="en-US" dirty="0"/>
          </a:p>
        </p:txBody>
      </p:sp>
      <p:pic>
        <p:nvPicPr>
          <p:cNvPr id="1026" name="Picture 2" descr="查看源图像">
            <a:extLst>
              <a:ext uri="{FF2B5EF4-FFF2-40B4-BE49-F238E27FC236}">
                <a16:creationId xmlns:a16="http://schemas.microsoft.com/office/drawing/2014/main" id="{C8F0C562-869A-F81C-7C18-6484A1D4F8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099" y="3086098"/>
            <a:ext cx="1837267" cy="183726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平行四边形 8">
            <a:extLst>
              <a:ext uri="{FF2B5EF4-FFF2-40B4-BE49-F238E27FC236}">
                <a16:creationId xmlns:a16="http://schemas.microsoft.com/office/drawing/2014/main" id="{C138D8C7-0875-F1B4-7D60-951CF69D120C}"/>
              </a:ext>
            </a:extLst>
          </p:cNvPr>
          <p:cNvSpPr/>
          <p:nvPr/>
        </p:nvSpPr>
        <p:spPr>
          <a:xfrm>
            <a:off x="2694904" y="2631116"/>
            <a:ext cx="2173271" cy="602057"/>
          </a:xfrm>
          <a:prstGeom prst="parallelogram">
            <a:avLst/>
          </a:prstGeom>
          <a:solidFill>
            <a:srgbClr val="F0BF1A"/>
          </a:solidFill>
          <a:ln w="19050" cmpd="sng">
            <a:noFill/>
            <a:prstDash val="solid"/>
            <a:miter lim="800000"/>
          </a:ln>
          <a:effectLst>
            <a:outerShdw blurRad="190500" dist="63500" dir="2700000" algn="tl" rotWithShape="0">
              <a:srgbClr val="000000">
                <a:alpha val="30000"/>
              </a:srgbClr>
            </a:outerShdw>
            <a:reflection stA="630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全文检索</a:t>
            </a:r>
          </a:p>
        </p:txBody>
      </p:sp>
      <p:sp>
        <p:nvSpPr>
          <p:cNvPr id="11" name="平行四边形 10">
            <a:extLst>
              <a:ext uri="{FF2B5EF4-FFF2-40B4-BE49-F238E27FC236}">
                <a16:creationId xmlns:a16="http://schemas.microsoft.com/office/drawing/2014/main" id="{9F437C62-E6AB-C7DA-0B7F-38DB4DC67539}"/>
              </a:ext>
            </a:extLst>
          </p:cNvPr>
          <p:cNvSpPr/>
          <p:nvPr/>
        </p:nvSpPr>
        <p:spPr>
          <a:xfrm>
            <a:off x="2619647" y="3681276"/>
            <a:ext cx="2173271" cy="602057"/>
          </a:xfrm>
          <a:prstGeom prst="parallelogram">
            <a:avLst/>
          </a:prstGeom>
          <a:solidFill>
            <a:srgbClr val="06A5DD"/>
          </a:solidFill>
          <a:ln w="19050" cmpd="sng">
            <a:noFill/>
            <a:prstDash val="solid"/>
            <a:miter lim="800000"/>
          </a:ln>
          <a:effectLst>
            <a:outerShdw blurRad="190500" dist="63500" dir="2700000" algn="tl" rotWithShape="0">
              <a:srgbClr val="000000">
                <a:alpha val="30000"/>
              </a:srgbClr>
            </a:outerShdw>
            <a:reflection stA="630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数据分析</a:t>
            </a:r>
          </a:p>
        </p:txBody>
      </p:sp>
      <p:sp>
        <p:nvSpPr>
          <p:cNvPr id="12" name="平行四边形 11">
            <a:extLst>
              <a:ext uri="{FF2B5EF4-FFF2-40B4-BE49-F238E27FC236}">
                <a16:creationId xmlns:a16="http://schemas.microsoft.com/office/drawing/2014/main" id="{5051224A-5943-CBD6-72D9-ED9BD5C2BD68}"/>
              </a:ext>
            </a:extLst>
          </p:cNvPr>
          <p:cNvSpPr/>
          <p:nvPr/>
        </p:nvSpPr>
        <p:spPr>
          <a:xfrm>
            <a:off x="2619647" y="4731436"/>
            <a:ext cx="2173271" cy="602057"/>
          </a:xfrm>
          <a:prstGeom prst="parallelogram">
            <a:avLst/>
          </a:prstGeom>
          <a:solidFill>
            <a:srgbClr val="3EBEB1"/>
          </a:solidFill>
          <a:ln w="19050" cmpd="sng">
            <a:noFill/>
            <a:prstDash val="solid"/>
            <a:miter lim="800000"/>
          </a:ln>
          <a:effectLst>
            <a:outerShdw blurRad="190500" dist="63500" dir="2700000" algn="tl" rotWithShape="0">
              <a:srgbClr val="000000">
                <a:alpha val="30000"/>
              </a:srgbClr>
            </a:outerShdw>
            <a:reflection stA="630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分布式技术</a:t>
            </a:r>
          </a:p>
        </p:txBody>
      </p:sp>
      <p:cxnSp>
        <p:nvCxnSpPr>
          <p:cNvPr id="14" name="直接箭头连接符 13">
            <a:extLst>
              <a:ext uri="{FF2B5EF4-FFF2-40B4-BE49-F238E27FC236}">
                <a16:creationId xmlns:a16="http://schemas.microsoft.com/office/drawing/2014/main" id="{4E3EEE30-5856-0A59-325F-AC52E47BEF7E}"/>
              </a:ext>
            </a:extLst>
          </p:cNvPr>
          <p:cNvCxnSpPr>
            <a:cxnSpLocks/>
            <a:endCxn id="9" idx="5"/>
          </p:cNvCxnSpPr>
          <p:nvPr/>
        </p:nvCxnSpPr>
        <p:spPr>
          <a:xfrm flipV="1">
            <a:off x="2229955" y="2932145"/>
            <a:ext cx="540206" cy="514640"/>
          </a:xfrm>
          <a:prstGeom prst="straightConnector1">
            <a:avLst/>
          </a:prstGeom>
          <a:ln w="44450">
            <a:solidFill>
              <a:srgbClr val="F0BF1A"/>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8B1BC740-637F-8C32-B60B-000D7E5FB135}"/>
              </a:ext>
            </a:extLst>
          </p:cNvPr>
          <p:cNvCxnSpPr>
            <a:endCxn id="11" idx="5"/>
          </p:cNvCxnSpPr>
          <p:nvPr/>
        </p:nvCxnSpPr>
        <p:spPr>
          <a:xfrm>
            <a:off x="2004473" y="3982304"/>
            <a:ext cx="690431" cy="1"/>
          </a:xfrm>
          <a:prstGeom prst="straightConnector1">
            <a:avLst/>
          </a:prstGeom>
          <a:ln w="44450">
            <a:solidFill>
              <a:srgbClr val="06A5DD"/>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33B6FC64-2178-ABA5-7CE7-AD29FDF9F37D}"/>
              </a:ext>
            </a:extLst>
          </p:cNvPr>
          <p:cNvCxnSpPr>
            <a:cxnSpLocks/>
            <a:endCxn id="12" idx="5"/>
          </p:cNvCxnSpPr>
          <p:nvPr/>
        </p:nvCxnSpPr>
        <p:spPr>
          <a:xfrm>
            <a:off x="2229955" y="4549196"/>
            <a:ext cx="464949" cy="483269"/>
          </a:xfrm>
          <a:prstGeom prst="straightConnector1">
            <a:avLst/>
          </a:prstGeom>
          <a:ln w="44450">
            <a:solidFill>
              <a:srgbClr val="3EBEB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5670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a:extLst>
              <a:ext uri="{FF2B5EF4-FFF2-40B4-BE49-F238E27FC236}">
                <a16:creationId xmlns:a16="http://schemas.microsoft.com/office/drawing/2014/main" id="{BB57B905-83DE-80C4-12B3-36A189172001}"/>
              </a:ext>
            </a:extLst>
          </p:cNvPr>
          <p:cNvSpPr/>
          <p:nvPr/>
        </p:nvSpPr>
        <p:spPr>
          <a:xfrm>
            <a:off x="5143187" y="2111074"/>
            <a:ext cx="6578913" cy="3645592"/>
          </a:xfrm>
          <a:prstGeom prst="parallelogram">
            <a:avLst>
              <a:gd name="adj" fmla="val 7088"/>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6" name="椭圆 5">
            <a:extLst>
              <a:ext uri="{FF2B5EF4-FFF2-40B4-BE49-F238E27FC236}">
                <a16:creationId xmlns:a16="http://schemas.microsoft.com/office/drawing/2014/main" id="{BF57DB72-35A8-3AD2-8996-C9C098CEE50C}"/>
              </a:ext>
            </a:extLst>
          </p:cNvPr>
          <p:cNvSpPr/>
          <p:nvPr/>
        </p:nvSpPr>
        <p:spPr>
          <a:xfrm>
            <a:off x="5188357" y="1774154"/>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800" b="1"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2</a:t>
            </a:r>
            <a:endParaRPr lang="zh-CN" altLang="en-US" sz="2800" b="1"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7" name="平行四边形 6">
            <a:extLst>
              <a:ext uri="{FF2B5EF4-FFF2-40B4-BE49-F238E27FC236}">
                <a16:creationId xmlns:a16="http://schemas.microsoft.com/office/drawing/2014/main" id="{7C3A0E66-48A1-5BEA-83C4-A8F50E7F46E5}"/>
              </a:ext>
            </a:extLst>
          </p:cNvPr>
          <p:cNvSpPr/>
          <p:nvPr/>
        </p:nvSpPr>
        <p:spPr>
          <a:xfrm>
            <a:off x="698187" y="2111074"/>
            <a:ext cx="4399830" cy="3645592"/>
          </a:xfrm>
          <a:prstGeom prst="parallelogram">
            <a:avLst>
              <a:gd name="adj" fmla="val 7088"/>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2" name="标题 1">
            <a:extLst>
              <a:ext uri="{FF2B5EF4-FFF2-40B4-BE49-F238E27FC236}">
                <a16:creationId xmlns:a16="http://schemas.microsoft.com/office/drawing/2014/main" id="{72962EDE-3ACE-9105-4E2A-02694DB195C2}"/>
              </a:ext>
            </a:extLst>
          </p:cNvPr>
          <p:cNvSpPr>
            <a:spLocks noGrp="1"/>
          </p:cNvSpPr>
          <p:nvPr>
            <p:ph type="title"/>
          </p:nvPr>
        </p:nvSpPr>
        <p:spPr/>
        <p:txBody>
          <a:bodyPr/>
          <a:lstStyle/>
          <a:p>
            <a:r>
              <a:rPr lang="en-US" altLang="zh-Hans-HK" dirty="0" err="1"/>
              <a:t>Elasticseach</a:t>
            </a:r>
            <a:r>
              <a:rPr lang="zh-CN" altLang="en-US" dirty="0"/>
              <a:t>相关功能以及实际场景</a:t>
            </a:r>
            <a:endParaRPr lang="zh-Hans-HK" altLang="en-US" dirty="0"/>
          </a:p>
        </p:txBody>
      </p:sp>
      <p:sp>
        <p:nvSpPr>
          <p:cNvPr id="3" name="内容占位符 2">
            <a:extLst>
              <a:ext uri="{FF2B5EF4-FFF2-40B4-BE49-F238E27FC236}">
                <a16:creationId xmlns:a16="http://schemas.microsoft.com/office/drawing/2014/main" id="{051FB57C-3FA1-8A4C-AF93-B65E5F951C8C}"/>
              </a:ext>
            </a:extLst>
          </p:cNvPr>
          <p:cNvSpPr>
            <a:spLocks noGrp="1"/>
          </p:cNvSpPr>
          <p:nvPr>
            <p:ph idx="1"/>
          </p:nvPr>
        </p:nvSpPr>
        <p:spPr>
          <a:xfrm>
            <a:off x="963197" y="2891628"/>
            <a:ext cx="3671865" cy="3067970"/>
          </a:xfrm>
        </p:spPr>
        <p:txBody>
          <a:bodyPr>
            <a:normAutofit/>
          </a:bodyPr>
          <a:lstStyle/>
          <a:p>
            <a:r>
              <a:rPr lang="zh-CN" altLang="en-US" b="1" dirty="0">
                <a:solidFill>
                  <a:schemeClr val="bg1"/>
                </a:solidFill>
              </a:rPr>
              <a:t>搜索：</a:t>
            </a:r>
            <a:endParaRPr lang="en-US" altLang="zh-CN" b="1" dirty="0">
              <a:solidFill>
                <a:schemeClr val="bg1"/>
              </a:solidFill>
            </a:endParaRPr>
          </a:p>
          <a:p>
            <a:r>
              <a:rPr lang="zh-CN" altLang="en-US" dirty="0">
                <a:solidFill>
                  <a:schemeClr val="bg1"/>
                </a:solidFill>
              </a:rPr>
              <a:t>百度，网站的站内搜索，</a:t>
            </a:r>
            <a:r>
              <a:rPr lang="en-US" altLang="zh-Hans-HK" dirty="0">
                <a:solidFill>
                  <a:schemeClr val="bg1"/>
                </a:solidFill>
              </a:rPr>
              <a:t>IT</a:t>
            </a:r>
            <a:r>
              <a:rPr lang="zh-CN" altLang="en-US" dirty="0">
                <a:solidFill>
                  <a:schemeClr val="bg1"/>
                </a:solidFill>
              </a:rPr>
              <a:t>系统的检索</a:t>
            </a:r>
            <a:endParaRPr lang="en-US" altLang="zh-CN" dirty="0">
              <a:solidFill>
                <a:schemeClr val="bg1"/>
              </a:solidFill>
            </a:endParaRPr>
          </a:p>
          <a:p>
            <a:r>
              <a:rPr lang="zh-CN" altLang="en-US" b="1" dirty="0">
                <a:solidFill>
                  <a:schemeClr val="bg1"/>
                </a:solidFill>
              </a:rPr>
              <a:t>数据分析：</a:t>
            </a:r>
            <a:endParaRPr lang="en-US" altLang="zh-CN" b="1" dirty="0">
              <a:solidFill>
                <a:schemeClr val="bg1"/>
              </a:solidFill>
            </a:endParaRPr>
          </a:p>
          <a:p>
            <a:r>
              <a:rPr lang="zh-CN" altLang="en-US" dirty="0">
                <a:solidFill>
                  <a:schemeClr val="bg1"/>
                </a:solidFill>
              </a:rPr>
              <a:t>电商网站，最近一周手机商品销量排名前</a:t>
            </a:r>
            <a:r>
              <a:rPr lang="en-US" altLang="zh-CN" dirty="0">
                <a:solidFill>
                  <a:schemeClr val="bg1"/>
                </a:solidFill>
              </a:rPr>
              <a:t>10</a:t>
            </a:r>
            <a:r>
              <a:rPr lang="zh-CN" altLang="en-US" dirty="0">
                <a:solidFill>
                  <a:schemeClr val="bg1"/>
                </a:solidFill>
              </a:rPr>
              <a:t>的商家有哪些；</a:t>
            </a:r>
            <a:br>
              <a:rPr lang="zh-CN" altLang="en-US" dirty="0">
                <a:solidFill>
                  <a:schemeClr val="bg1"/>
                </a:solidFill>
              </a:rPr>
            </a:br>
            <a:r>
              <a:rPr lang="zh-CN" altLang="en-US" dirty="0">
                <a:solidFill>
                  <a:schemeClr val="bg1"/>
                </a:solidFill>
              </a:rPr>
              <a:t>新闻网站，最近</a:t>
            </a:r>
            <a:r>
              <a:rPr lang="en-US" altLang="zh-CN" dirty="0">
                <a:solidFill>
                  <a:schemeClr val="bg1"/>
                </a:solidFill>
              </a:rPr>
              <a:t>1</a:t>
            </a:r>
            <a:r>
              <a:rPr lang="zh-CN" altLang="en-US" dirty="0">
                <a:solidFill>
                  <a:schemeClr val="bg1"/>
                </a:solidFill>
              </a:rPr>
              <a:t>个月访问量排名前</a:t>
            </a:r>
            <a:r>
              <a:rPr lang="en-US" altLang="zh-CN" dirty="0">
                <a:solidFill>
                  <a:schemeClr val="bg1"/>
                </a:solidFill>
              </a:rPr>
              <a:t>3</a:t>
            </a:r>
            <a:r>
              <a:rPr lang="zh-CN" altLang="en-US" dirty="0">
                <a:solidFill>
                  <a:schemeClr val="bg1"/>
                </a:solidFill>
              </a:rPr>
              <a:t>的新闻版块是哪些</a:t>
            </a:r>
          </a:p>
          <a:p>
            <a:endParaRPr lang="zh-Hans-HK" altLang="en-US" dirty="0">
              <a:solidFill>
                <a:schemeClr val="bg1"/>
              </a:solidFill>
            </a:endParaRPr>
          </a:p>
        </p:txBody>
      </p:sp>
      <p:sp>
        <p:nvSpPr>
          <p:cNvPr id="5" name="文本框 4">
            <a:extLst>
              <a:ext uri="{FF2B5EF4-FFF2-40B4-BE49-F238E27FC236}">
                <a16:creationId xmlns:a16="http://schemas.microsoft.com/office/drawing/2014/main" id="{4FC34987-7E89-4372-7DBA-08BC593E1DC9}"/>
              </a:ext>
            </a:extLst>
          </p:cNvPr>
          <p:cNvSpPr txBox="1"/>
          <p:nvPr/>
        </p:nvSpPr>
        <p:spPr>
          <a:xfrm>
            <a:off x="5454306" y="2902531"/>
            <a:ext cx="6096750" cy="2175660"/>
          </a:xfrm>
          <a:prstGeom prst="rect">
            <a:avLst/>
          </a:prstGeom>
          <a:noFill/>
        </p:spPr>
        <p:txBody>
          <a:bodyPr wrap="square">
            <a:spAutoFit/>
          </a:bodyPr>
          <a:lstStyle/>
          <a:p>
            <a:pPr marL="182880" indent="-182880">
              <a:lnSpc>
                <a:spcPct val="110000"/>
              </a:lnSpc>
              <a:spcBef>
                <a:spcPts val="900"/>
              </a:spcBef>
              <a:buClr>
                <a:schemeClr val="tx1">
                  <a:lumMod val="85000"/>
                  <a:lumOff val="15000"/>
                </a:schemeClr>
              </a:buClr>
              <a:buFont typeface="Garamond" pitchFamily="18" charset="0"/>
              <a:buChar char="◦"/>
            </a:pPr>
            <a:r>
              <a:rPr lang="zh-CN" altLang="en-US" sz="1500" b="1" dirty="0">
                <a:solidFill>
                  <a:schemeClr val="bg1"/>
                </a:solidFill>
                <a:latin typeface="Microsoft YaHei UI" panose="020B0503020204020204" pitchFamily="34" charset="-122"/>
                <a:ea typeface="Microsoft YaHei UI" panose="020B0503020204020204" pitchFamily="34" charset="-122"/>
              </a:rPr>
              <a:t>全文检索：搜索商品名称包含手机的商品</a:t>
            </a:r>
            <a:endParaRPr lang="en-US" altLang="zh-CN" sz="1500" b="1" dirty="0">
              <a:solidFill>
                <a:schemeClr val="bg1"/>
              </a:solidFill>
              <a:latin typeface="Microsoft YaHei UI" panose="020B0503020204020204" pitchFamily="34" charset="-122"/>
              <a:ea typeface="Microsoft YaHei UI" panose="020B0503020204020204" pitchFamily="34" charset="-122"/>
            </a:endParaRPr>
          </a:p>
          <a:p>
            <a:pPr>
              <a:lnSpc>
                <a:spcPct val="110000"/>
              </a:lnSpc>
              <a:spcBef>
                <a:spcPts val="900"/>
              </a:spcBef>
              <a:buClr>
                <a:schemeClr val="tx1">
                  <a:lumMod val="85000"/>
                  <a:lumOff val="15000"/>
                </a:schemeClr>
              </a:buClr>
            </a:pPr>
            <a:r>
              <a:rPr lang="en-US" altLang="zh-Hans-HK" sz="1500" dirty="0">
                <a:solidFill>
                  <a:schemeClr val="bg1"/>
                </a:solidFill>
                <a:latin typeface="Microsoft YaHei UI" panose="020B0503020204020204" pitchFamily="34" charset="-122"/>
                <a:ea typeface="Microsoft YaHei UI" panose="020B0503020204020204" pitchFamily="34" charset="-122"/>
              </a:rPr>
              <a:t>select * from products where </a:t>
            </a:r>
            <a:r>
              <a:rPr lang="en-US" altLang="zh-Hans-HK" sz="1500" dirty="0" err="1">
                <a:solidFill>
                  <a:schemeClr val="bg1"/>
                </a:solidFill>
                <a:latin typeface="Microsoft YaHei UI" panose="020B0503020204020204" pitchFamily="34" charset="-122"/>
                <a:ea typeface="Microsoft YaHei UI" panose="020B0503020204020204" pitchFamily="34" charset="-122"/>
              </a:rPr>
              <a:t>product_name</a:t>
            </a:r>
            <a:r>
              <a:rPr lang="en-US" altLang="zh-Hans-HK" sz="1500" dirty="0">
                <a:solidFill>
                  <a:schemeClr val="bg1"/>
                </a:solidFill>
                <a:latin typeface="Microsoft YaHei UI" panose="020B0503020204020204" pitchFamily="34" charset="-122"/>
                <a:ea typeface="Microsoft YaHei UI" panose="020B0503020204020204" pitchFamily="34" charset="-122"/>
              </a:rPr>
              <a:t> like "%</a:t>
            </a:r>
            <a:r>
              <a:rPr lang="zh-CN" altLang="en-US" sz="1500" dirty="0">
                <a:solidFill>
                  <a:schemeClr val="bg1"/>
                </a:solidFill>
                <a:latin typeface="Microsoft YaHei UI" panose="020B0503020204020204" pitchFamily="34" charset="-122"/>
                <a:ea typeface="Microsoft YaHei UI" panose="020B0503020204020204" pitchFamily="34" charset="-122"/>
              </a:rPr>
              <a:t>手机</a:t>
            </a:r>
            <a:r>
              <a:rPr lang="en-US" altLang="zh-CN" sz="1500" dirty="0">
                <a:solidFill>
                  <a:schemeClr val="bg1"/>
                </a:solidFill>
                <a:latin typeface="Microsoft YaHei UI" panose="020B0503020204020204" pitchFamily="34" charset="-122"/>
                <a:ea typeface="Microsoft YaHei UI" panose="020B0503020204020204" pitchFamily="34" charset="-122"/>
              </a:rPr>
              <a:t>%“</a:t>
            </a:r>
          </a:p>
          <a:p>
            <a:pPr marL="182880" indent="-182880">
              <a:lnSpc>
                <a:spcPct val="110000"/>
              </a:lnSpc>
              <a:spcBef>
                <a:spcPts val="900"/>
              </a:spcBef>
              <a:buClr>
                <a:schemeClr val="tx1">
                  <a:lumMod val="85000"/>
                  <a:lumOff val="15000"/>
                </a:schemeClr>
              </a:buClr>
              <a:buFont typeface="Garamond" pitchFamily="18" charset="0"/>
              <a:buChar char="◦"/>
            </a:pPr>
            <a:r>
              <a:rPr lang="zh-CN" altLang="en-US" sz="1500" b="1" dirty="0">
                <a:solidFill>
                  <a:schemeClr val="bg1"/>
                </a:solidFill>
                <a:latin typeface="Microsoft YaHei UI" panose="020B0503020204020204" pitchFamily="34" charset="-122"/>
                <a:ea typeface="Microsoft YaHei UI" panose="020B0503020204020204" pitchFamily="34" charset="-122"/>
              </a:rPr>
              <a:t>结构化检索：搜索商品分类为电子数码的商品都有哪些</a:t>
            </a:r>
            <a:endParaRPr lang="en-US" altLang="zh-CN" sz="1500" b="1" dirty="0">
              <a:solidFill>
                <a:schemeClr val="bg1"/>
              </a:solidFill>
              <a:latin typeface="Microsoft YaHei UI" panose="020B0503020204020204" pitchFamily="34" charset="-122"/>
              <a:ea typeface="Microsoft YaHei UI" panose="020B0503020204020204" pitchFamily="34" charset="-122"/>
            </a:endParaRPr>
          </a:p>
          <a:p>
            <a:pPr>
              <a:lnSpc>
                <a:spcPct val="110000"/>
              </a:lnSpc>
              <a:spcBef>
                <a:spcPts val="900"/>
              </a:spcBef>
              <a:buClr>
                <a:schemeClr val="tx1">
                  <a:lumMod val="85000"/>
                  <a:lumOff val="15000"/>
                </a:schemeClr>
              </a:buClr>
            </a:pPr>
            <a:r>
              <a:rPr lang="en-US" altLang="zh-Hans-HK" sz="1500" dirty="0">
                <a:solidFill>
                  <a:schemeClr val="bg1"/>
                </a:solidFill>
                <a:latin typeface="Microsoft YaHei UI" panose="020B0503020204020204" pitchFamily="34" charset="-122"/>
                <a:ea typeface="Microsoft YaHei UI" panose="020B0503020204020204" pitchFamily="34" charset="-122"/>
              </a:rPr>
              <a:t>select * from products where </a:t>
            </a:r>
            <a:r>
              <a:rPr lang="en-US" altLang="zh-Hans-HK" sz="1500" dirty="0" err="1">
                <a:solidFill>
                  <a:schemeClr val="bg1"/>
                </a:solidFill>
                <a:latin typeface="Microsoft YaHei UI" panose="020B0503020204020204" pitchFamily="34" charset="-122"/>
                <a:ea typeface="Microsoft YaHei UI" panose="020B0503020204020204" pitchFamily="34" charset="-122"/>
              </a:rPr>
              <a:t>category_id</a:t>
            </a:r>
            <a:r>
              <a:rPr lang="en-US" altLang="zh-Hans-HK" sz="1500" dirty="0">
                <a:solidFill>
                  <a:schemeClr val="bg1"/>
                </a:solidFill>
                <a:latin typeface="Microsoft YaHei UI" panose="020B0503020204020204" pitchFamily="34" charset="-122"/>
                <a:ea typeface="Microsoft YaHei UI" panose="020B0503020204020204" pitchFamily="34" charset="-122"/>
              </a:rPr>
              <a:t>='</a:t>
            </a:r>
            <a:r>
              <a:rPr lang="zh-CN" altLang="en-US" sz="1500" dirty="0">
                <a:solidFill>
                  <a:schemeClr val="bg1"/>
                </a:solidFill>
                <a:latin typeface="Microsoft YaHei UI" panose="020B0503020204020204" pitchFamily="34" charset="-122"/>
                <a:ea typeface="Microsoft YaHei UI" panose="020B0503020204020204" pitchFamily="34" charset="-122"/>
              </a:rPr>
              <a:t>电子数码</a:t>
            </a:r>
            <a:r>
              <a:rPr lang="en-US" altLang="zh-CN" sz="1500" dirty="0">
                <a:solidFill>
                  <a:schemeClr val="bg1"/>
                </a:solidFill>
                <a:latin typeface="Microsoft YaHei UI" panose="020B0503020204020204" pitchFamily="34" charset="-122"/>
                <a:ea typeface="Microsoft YaHei UI" panose="020B0503020204020204" pitchFamily="34" charset="-122"/>
              </a:rPr>
              <a:t>’</a:t>
            </a:r>
          </a:p>
          <a:p>
            <a:pPr marL="182880" indent="-182880">
              <a:lnSpc>
                <a:spcPct val="110000"/>
              </a:lnSpc>
              <a:spcBef>
                <a:spcPts val="900"/>
              </a:spcBef>
              <a:buClr>
                <a:schemeClr val="tx1">
                  <a:lumMod val="85000"/>
                  <a:lumOff val="15000"/>
                </a:schemeClr>
              </a:buClr>
              <a:buFont typeface="Garamond" pitchFamily="18" charset="0"/>
              <a:buChar char="◦"/>
            </a:pPr>
            <a:r>
              <a:rPr lang="zh-CN" altLang="en-US" sz="1500" b="1" dirty="0">
                <a:solidFill>
                  <a:schemeClr val="bg1"/>
                </a:solidFill>
                <a:latin typeface="Microsoft YaHei UI" panose="020B0503020204020204" pitchFamily="34" charset="-122"/>
                <a:ea typeface="Microsoft YaHei UI" panose="020B0503020204020204" pitchFamily="34" charset="-122"/>
              </a:rPr>
              <a:t>数据分析：分析每一个商品分类下有多少个商品</a:t>
            </a:r>
            <a:endParaRPr lang="en-US" altLang="zh-CN" sz="1500" b="1" dirty="0">
              <a:solidFill>
                <a:schemeClr val="bg1"/>
              </a:solidFill>
              <a:latin typeface="Microsoft YaHei UI" panose="020B0503020204020204" pitchFamily="34" charset="-122"/>
              <a:ea typeface="Microsoft YaHei UI" panose="020B0503020204020204" pitchFamily="34" charset="-122"/>
            </a:endParaRPr>
          </a:p>
          <a:p>
            <a:pPr>
              <a:lnSpc>
                <a:spcPct val="110000"/>
              </a:lnSpc>
              <a:spcBef>
                <a:spcPts val="900"/>
              </a:spcBef>
              <a:buClr>
                <a:schemeClr val="tx1">
                  <a:lumMod val="85000"/>
                  <a:lumOff val="15000"/>
                </a:schemeClr>
              </a:buClr>
            </a:pPr>
            <a:r>
              <a:rPr lang="en-US" altLang="zh-Hans-HK" sz="1500" dirty="0">
                <a:solidFill>
                  <a:schemeClr val="bg1"/>
                </a:solidFill>
                <a:latin typeface="Microsoft YaHei UI" panose="020B0503020204020204" pitchFamily="34" charset="-122"/>
                <a:ea typeface="Microsoft YaHei UI" panose="020B0503020204020204" pitchFamily="34" charset="-122"/>
              </a:rPr>
              <a:t>select </a:t>
            </a:r>
            <a:r>
              <a:rPr lang="en-US" altLang="zh-Hans-HK" sz="1500" dirty="0" err="1">
                <a:solidFill>
                  <a:schemeClr val="bg1"/>
                </a:solidFill>
                <a:latin typeface="Microsoft YaHei UI" panose="020B0503020204020204" pitchFamily="34" charset="-122"/>
                <a:ea typeface="Microsoft YaHei UI" panose="020B0503020204020204" pitchFamily="34" charset="-122"/>
              </a:rPr>
              <a:t>category_id,count</a:t>
            </a:r>
            <a:r>
              <a:rPr lang="en-US" altLang="zh-Hans-HK" sz="1500" dirty="0">
                <a:solidFill>
                  <a:schemeClr val="bg1"/>
                </a:solidFill>
                <a:latin typeface="Microsoft YaHei UI" panose="020B0503020204020204" pitchFamily="34" charset="-122"/>
                <a:ea typeface="Microsoft YaHei UI" panose="020B0503020204020204" pitchFamily="34" charset="-122"/>
              </a:rPr>
              <a:t>(*) from products group by </a:t>
            </a:r>
            <a:r>
              <a:rPr lang="en-US" altLang="zh-Hans-HK" sz="1500" dirty="0" err="1">
                <a:solidFill>
                  <a:schemeClr val="bg1"/>
                </a:solidFill>
                <a:latin typeface="Microsoft YaHei UI" panose="020B0503020204020204" pitchFamily="34" charset="-122"/>
                <a:ea typeface="Microsoft YaHei UI" panose="020B0503020204020204" pitchFamily="34" charset="-122"/>
              </a:rPr>
              <a:t>category_id</a:t>
            </a:r>
            <a:endParaRPr lang="en-US" altLang="zh-Hans-HK" sz="1500" dirty="0">
              <a:solidFill>
                <a:schemeClr val="bg1"/>
              </a:solidFill>
              <a:latin typeface="Microsoft YaHei UI" panose="020B0503020204020204" pitchFamily="34" charset="-122"/>
              <a:ea typeface="Microsoft YaHei UI" panose="020B0503020204020204" pitchFamily="34" charset="-122"/>
            </a:endParaRPr>
          </a:p>
        </p:txBody>
      </p:sp>
      <p:sp>
        <p:nvSpPr>
          <p:cNvPr id="8" name="椭圆 7">
            <a:extLst>
              <a:ext uri="{FF2B5EF4-FFF2-40B4-BE49-F238E27FC236}">
                <a16:creationId xmlns:a16="http://schemas.microsoft.com/office/drawing/2014/main" id="{24A734D3-7F23-966B-D82B-60883A2F7147}"/>
              </a:ext>
            </a:extLst>
          </p:cNvPr>
          <p:cNvSpPr/>
          <p:nvPr/>
        </p:nvSpPr>
        <p:spPr>
          <a:xfrm>
            <a:off x="698187" y="1774155"/>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800" b="1"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1</a:t>
            </a:r>
            <a:endParaRPr lang="zh-CN" altLang="en-US" sz="2800" b="1"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0" name="文本框 9">
            <a:extLst>
              <a:ext uri="{FF2B5EF4-FFF2-40B4-BE49-F238E27FC236}">
                <a16:creationId xmlns:a16="http://schemas.microsoft.com/office/drawing/2014/main" id="{C9068DA2-6D0E-41A5-2905-9BF576352CF7}"/>
              </a:ext>
            </a:extLst>
          </p:cNvPr>
          <p:cNvSpPr txBox="1"/>
          <p:nvPr/>
        </p:nvSpPr>
        <p:spPr>
          <a:xfrm>
            <a:off x="1812390" y="2380919"/>
            <a:ext cx="3398801" cy="338554"/>
          </a:xfrm>
          <a:prstGeom prst="rect">
            <a:avLst/>
          </a:prstGeom>
          <a:noFill/>
        </p:spPr>
        <p:txBody>
          <a:bodyPr wrap="square">
            <a:spAutoFit/>
          </a:bodyPr>
          <a:lstStyle/>
          <a:p>
            <a:r>
              <a:rPr lang="zh-CN" altLang="en-US" sz="1600" b="1" dirty="0">
                <a:solidFill>
                  <a:schemeClr val="accent5">
                    <a:lumMod val="60000"/>
                    <a:lumOff val="40000"/>
                  </a:schemeClr>
                </a:solidFill>
                <a:latin typeface="微软雅黑" panose="020B0503020204020204" pitchFamily="34" charset="-122"/>
                <a:ea typeface="微软雅黑" panose="020B0503020204020204" pitchFamily="34" charset="-122"/>
              </a:rPr>
              <a:t>分布式的搜索引擎和数据分析引擎</a:t>
            </a:r>
          </a:p>
        </p:txBody>
      </p:sp>
      <p:sp>
        <p:nvSpPr>
          <p:cNvPr id="11" name="文本框 10">
            <a:extLst>
              <a:ext uri="{FF2B5EF4-FFF2-40B4-BE49-F238E27FC236}">
                <a16:creationId xmlns:a16="http://schemas.microsoft.com/office/drawing/2014/main" id="{04332B07-100C-3446-7C5C-510B23CF3326}"/>
              </a:ext>
            </a:extLst>
          </p:cNvPr>
          <p:cNvSpPr txBox="1"/>
          <p:nvPr/>
        </p:nvSpPr>
        <p:spPr>
          <a:xfrm>
            <a:off x="6257390" y="2343088"/>
            <a:ext cx="4359810" cy="376385"/>
          </a:xfrm>
          <a:prstGeom prst="rect">
            <a:avLst/>
          </a:prstGeom>
          <a:noFill/>
        </p:spPr>
        <p:txBody>
          <a:bodyPr wrap="square">
            <a:spAutoFit/>
          </a:bodyPr>
          <a:lstStyle/>
          <a:p>
            <a:pPr>
              <a:lnSpc>
                <a:spcPct val="110000"/>
              </a:lnSpc>
              <a:spcBef>
                <a:spcPts val="900"/>
              </a:spcBef>
              <a:buClr>
                <a:schemeClr val="tx1">
                  <a:lumMod val="85000"/>
                  <a:lumOff val="15000"/>
                </a:schemeClr>
              </a:buClr>
            </a:pPr>
            <a:r>
              <a:rPr lang="zh-CN" altLang="en-US" b="1" dirty="0">
                <a:solidFill>
                  <a:schemeClr val="accent5">
                    <a:lumMod val="60000"/>
                    <a:lumOff val="40000"/>
                  </a:schemeClr>
                </a:solidFill>
                <a:latin typeface="Microsoft YaHei UI" panose="020B0503020204020204" pitchFamily="34" charset="-122"/>
                <a:ea typeface="Microsoft YaHei UI" panose="020B0503020204020204" pitchFamily="34" charset="-122"/>
              </a:rPr>
              <a:t>全文检索，结构化检索，数据分析</a:t>
            </a:r>
          </a:p>
        </p:txBody>
      </p:sp>
      <p:pic>
        <p:nvPicPr>
          <p:cNvPr id="12" name="图片 11" descr="upload_post_object_v2_501082728">
            <a:extLst>
              <a:ext uri="{FF2B5EF4-FFF2-40B4-BE49-F238E27FC236}">
                <a16:creationId xmlns:a16="http://schemas.microsoft.com/office/drawing/2014/main" id="{F40B7AE6-7A05-9178-A135-20097495D659}"/>
              </a:ext>
            </a:extLst>
          </p:cNvPr>
          <p:cNvPicPr>
            <a:picLocks noChangeAspect="1"/>
          </p:cNvPicPr>
          <p:nvPr/>
        </p:nvPicPr>
        <p:blipFill>
          <a:blip r:embed="rId2"/>
          <a:stretch>
            <a:fillRect/>
          </a:stretch>
        </p:blipFill>
        <p:spPr>
          <a:xfrm rot="655850">
            <a:off x="9455387" y="68590"/>
            <a:ext cx="2816630" cy="16264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193187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a:extLst>
              <a:ext uri="{FF2B5EF4-FFF2-40B4-BE49-F238E27FC236}">
                <a16:creationId xmlns:a16="http://schemas.microsoft.com/office/drawing/2014/main" id="{7C3A0E66-48A1-5BEA-83C4-A8F50E7F46E5}"/>
              </a:ext>
            </a:extLst>
          </p:cNvPr>
          <p:cNvSpPr/>
          <p:nvPr/>
        </p:nvSpPr>
        <p:spPr>
          <a:xfrm>
            <a:off x="698186" y="2111074"/>
            <a:ext cx="10795627" cy="3645592"/>
          </a:xfrm>
          <a:prstGeom prst="parallelogram">
            <a:avLst>
              <a:gd name="adj" fmla="val 7088"/>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2" name="标题 1">
            <a:extLst>
              <a:ext uri="{FF2B5EF4-FFF2-40B4-BE49-F238E27FC236}">
                <a16:creationId xmlns:a16="http://schemas.microsoft.com/office/drawing/2014/main" id="{72962EDE-3ACE-9105-4E2A-02694DB195C2}"/>
              </a:ext>
            </a:extLst>
          </p:cNvPr>
          <p:cNvSpPr>
            <a:spLocks noGrp="1"/>
          </p:cNvSpPr>
          <p:nvPr>
            <p:ph type="title"/>
          </p:nvPr>
        </p:nvSpPr>
        <p:spPr/>
        <p:txBody>
          <a:bodyPr/>
          <a:lstStyle/>
          <a:p>
            <a:r>
              <a:rPr lang="en-US" altLang="zh-Hans-HK" dirty="0" err="1"/>
              <a:t>Elasticseach</a:t>
            </a:r>
            <a:r>
              <a:rPr lang="zh-CN" altLang="en-US" dirty="0"/>
              <a:t>相关功能以及实际场景</a:t>
            </a:r>
            <a:endParaRPr lang="zh-Hans-HK" altLang="en-US" dirty="0"/>
          </a:p>
        </p:txBody>
      </p:sp>
      <p:sp>
        <p:nvSpPr>
          <p:cNvPr id="3" name="内容占位符 2">
            <a:extLst>
              <a:ext uri="{FF2B5EF4-FFF2-40B4-BE49-F238E27FC236}">
                <a16:creationId xmlns:a16="http://schemas.microsoft.com/office/drawing/2014/main" id="{051FB57C-3FA1-8A4C-AF93-B65E5F951C8C}"/>
              </a:ext>
            </a:extLst>
          </p:cNvPr>
          <p:cNvSpPr>
            <a:spLocks noGrp="1"/>
          </p:cNvSpPr>
          <p:nvPr>
            <p:ph idx="1"/>
          </p:nvPr>
        </p:nvSpPr>
        <p:spPr>
          <a:xfrm>
            <a:off x="963197" y="2891628"/>
            <a:ext cx="10204336" cy="3067970"/>
          </a:xfrm>
        </p:spPr>
        <p:txBody>
          <a:bodyPr>
            <a:normAutofit/>
          </a:bodyPr>
          <a:lstStyle/>
          <a:p>
            <a:r>
              <a:rPr lang="zh-CN" altLang="en-US" sz="1600" b="1" dirty="0">
                <a:solidFill>
                  <a:schemeClr val="bg1"/>
                </a:solidFill>
              </a:rPr>
              <a:t>分布式：</a:t>
            </a:r>
            <a:endParaRPr lang="en-US" altLang="zh-CN" sz="1600" b="1" dirty="0">
              <a:solidFill>
                <a:schemeClr val="bg1"/>
              </a:solidFill>
            </a:endParaRPr>
          </a:p>
          <a:p>
            <a:r>
              <a:rPr lang="en-US" altLang="zh-Hans-HK" sz="1600" dirty="0">
                <a:solidFill>
                  <a:schemeClr val="bg1"/>
                </a:solidFill>
              </a:rPr>
              <a:t>ES</a:t>
            </a:r>
            <a:r>
              <a:rPr lang="zh-CN" altLang="en-US" sz="1600" dirty="0">
                <a:solidFill>
                  <a:schemeClr val="bg1"/>
                </a:solidFill>
              </a:rPr>
              <a:t>自动可以将海量数据分散到多台服务器上去存储和检索。</a:t>
            </a:r>
            <a:endParaRPr lang="en-US" altLang="zh-CN" sz="1600" dirty="0">
              <a:solidFill>
                <a:schemeClr val="bg1"/>
              </a:solidFill>
            </a:endParaRPr>
          </a:p>
          <a:p>
            <a:r>
              <a:rPr lang="zh-CN" altLang="en-US" sz="1600" b="1" dirty="0">
                <a:solidFill>
                  <a:schemeClr val="bg1"/>
                </a:solidFill>
              </a:rPr>
              <a:t>海量数据的处理：</a:t>
            </a:r>
            <a:endParaRPr lang="en-US" altLang="zh-CN" sz="1600" b="1" dirty="0">
              <a:solidFill>
                <a:schemeClr val="bg1"/>
              </a:solidFill>
            </a:endParaRPr>
          </a:p>
          <a:p>
            <a:r>
              <a:rPr lang="zh-CN" altLang="en-US" sz="1600" dirty="0">
                <a:solidFill>
                  <a:schemeClr val="bg1"/>
                </a:solidFill>
              </a:rPr>
              <a:t>分布式以后，就可以采用大量的服务器去存储和检索数据，自然而然就可以实现海量数据的处理了。</a:t>
            </a:r>
          </a:p>
          <a:p>
            <a:r>
              <a:rPr lang="zh-CN" altLang="en-US" sz="1600" b="1" dirty="0">
                <a:solidFill>
                  <a:schemeClr val="bg1"/>
                </a:solidFill>
              </a:rPr>
              <a:t>近实时：</a:t>
            </a:r>
            <a:endParaRPr lang="en-US" altLang="zh-CN" sz="1600" b="1" dirty="0">
              <a:solidFill>
                <a:schemeClr val="bg1"/>
              </a:solidFill>
            </a:endParaRPr>
          </a:p>
          <a:p>
            <a:r>
              <a:rPr lang="zh-CN" altLang="en-US" sz="1600" dirty="0">
                <a:solidFill>
                  <a:schemeClr val="bg1"/>
                </a:solidFill>
              </a:rPr>
              <a:t>在秒级别对数据进行搜索和分析。</a:t>
            </a:r>
          </a:p>
          <a:p>
            <a:pPr marL="0" indent="0">
              <a:buNone/>
            </a:pPr>
            <a:endParaRPr lang="zh-Hans-HK" altLang="en-US" sz="1600" dirty="0">
              <a:solidFill>
                <a:schemeClr val="bg1"/>
              </a:solidFill>
            </a:endParaRPr>
          </a:p>
        </p:txBody>
      </p:sp>
      <p:sp>
        <p:nvSpPr>
          <p:cNvPr id="8" name="椭圆 7">
            <a:extLst>
              <a:ext uri="{FF2B5EF4-FFF2-40B4-BE49-F238E27FC236}">
                <a16:creationId xmlns:a16="http://schemas.microsoft.com/office/drawing/2014/main" id="{24A734D3-7F23-966B-D82B-60883A2F7147}"/>
              </a:ext>
            </a:extLst>
          </p:cNvPr>
          <p:cNvSpPr/>
          <p:nvPr/>
        </p:nvSpPr>
        <p:spPr>
          <a:xfrm>
            <a:off x="698187" y="1774155"/>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800" b="1"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3</a:t>
            </a:r>
            <a:endParaRPr lang="zh-CN" altLang="en-US" sz="2800" b="1"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0" name="文本框 9">
            <a:extLst>
              <a:ext uri="{FF2B5EF4-FFF2-40B4-BE49-F238E27FC236}">
                <a16:creationId xmlns:a16="http://schemas.microsoft.com/office/drawing/2014/main" id="{C9068DA2-6D0E-41A5-2905-9BF576352CF7}"/>
              </a:ext>
            </a:extLst>
          </p:cNvPr>
          <p:cNvSpPr txBox="1"/>
          <p:nvPr/>
        </p:nvSpPr>
        <p:spPr>
          <a:xfrm>
            <a:off x="1767220" y="2323059"/>
            <a:ext cx="3843343" cy="400110"/>
          </a:xfrm>
          <a:prstGeom prst="rect">
            <a:avLst/>
          </a:prstGeom>
          <a:noFill/>
        </p:spPr>
        <p:txBody>
          <a:bodyPr wrap="square">
            <a:spAutoFit/>
          </a:bodyPr>
          <a:lstStyle/>
          <a:p>
            <a:r>
              <a:rPr lang="zh-CN" altLang="en-US" sz="2000" b="1" dirty="0">
                <a:solidFill>
                  <a:schemeClr val="accent5">
                    <a:lumMod val="60000"/>
                    <a:lumOff val="40000"/>
                  </a:schemeClr>
                </a:solidFill>
                <a:latin typeface="微软雅黑" panose="020B0503020204020204" pitchFamily="34" charset="-122"/>
                <a:ea typeface="微软雅黑" panose="020B0503020204020204" pitchFamily="34" charset="-122"/>
              </a:rPr>
              <a:t>对海量数据进行近实时的处理</a:t>
            </a:r>
          </a:p>
        </p:txBody>
      </p:sp>
      <p:pic>
        <p:nvPicPr>
          <p:cNvPr id="9" name="图片 8" descr="upload_post_object_v2_501082728">
            <a:extLst>
              <a:ext uri="{FF2B5EF4-FFF2-40B4-BE49-F238E27FC236}">
                <a16:creationId xmlns:a16="http://schemas.microsoft.com/office/drawing/2014/main" id="{C496E6D0-EFEC-C62B-7580-AC97CEDE9BDA}"/>
              </a:ext>
            </a:extLst>
          </p:cNvPr>
          <p:cNvPicPr>
            <a:picLocks noChangeAspect="1"/>
          </p:cNvPicPr>
          <p:nvPr/>
        </p:nvPicPr>
        <p:blipFill>
          <a:blip r:embed="rId2"/>
          <a:stretch>
            <a:fillRect/>
          </a:stretch>
        </p:blipFill>
        <p:spPr>
          <a:xfrm rot="655850">
            <a:off x="9455387" y="68590"/>
            <a:ext cx="2816630" cy="16264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8035284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a:extLst>
              <a:ext uri="{FF2B5EF4-FFF2-40B4-BE49-F238E27FC236}">
                <a16:creationId xmlns:a16="http://schemas.microsoft.com/office/drawing/2014/main" id="{D705A04C-45C6-A13E-72BF-FB2C4408E26F}"/>
              </a:ext>
            </a:extLst>
          </p:cNvPr>
          <p:cNvSpPr/>
          <p:nvPr/>
        </p:nvSpPr>
        <p:spPr>
          <a:xfrm>
            <a:off x="1234593" y="4646756"/>
            <a:ext cx="5106623" cy="106019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400">
                <a:solidFill>
                  <a:srgbClr val="FFFFFF"/>
                </a:solidFill>
                <a:latin typeface="Arial" panose="020B0604020202020204" pitchFamily="34" charset="0"/>
                <a:ea typeface="微软雅黑" panose="020B0503020204020204" pitchFamily="34" charset="-122"/>
                <a:cs typeface="微软雅黑" panose="020B0503020204020204" pitchFamily="34" charset="-122"/>
              </a:rPr>
              <a:t>只适合存放简单数据、不能持久储存大量数据</a:t>
            </a:r>
          </a:p>
        </p:txBody>
      </p:sp>
      <p:sp>
        <p:nvSpPr>
          <p:cNvPr id="5" name="平行四边形 4">
            <a:extLst>
              <a:ext uri="{FF2B5EF4-FFF2-40B4-BE49-F238E27FC236}">
                <a16:creationId xmlns:a16="http://schemas.microsoft.com/office/drawing/2014/main" id="{DB8A57B0-FEA8-F405-34DD-5F916F5EEE70}"/>
              </a:ext>
            </a:extLst>
          </p:cNvPr>
          <p:cNvSpPr/>
          <p:nvPr/>
        </p:nvSpPr>
        <p:spPr>
          <a:xfrm>
            <a:off x="1234562" y="2399359"/>
            <a:ext cx="5106623" cy="106019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a:solidFill>
                  <a:srgbClr val="FFFFFF"/>
                </a:solidFill>
                <a:latin typeface="Arial" panose="020B0604020202020204" pitchFamily="34" charset="0"/>
                <a:ea typeface="微软雅黑" panose="020B0503020204020204" pitchFamily="34" charset="-122"/>
                <a:cs typeface="微软雅黑" panose="020B0503020204020204" pitchFamily="34" charset="-122"/>
              </a:rPr>
              <a:t>数据类型灵活、结构灵活，易于升级</a:t>
            </a:r>
          </a:p>
        </p:txBody>
      </p:sp>
      <p:sp>
        <p:nvSpPr>
          <p:cNvPr id="6" name="标题 1">
            <a:extLst>
              <a:ext uri="{FF2B5EF4-FFF2-40B4-BE49-F238E27FC236}">
                <a16:creationId xmlns:a16="http://schemas.microsoft.com/office/drawing/2014/main" id="{9F13B253-EE23-18E9-9C40-4DD580311C63}"/>
              </a:ext>
            </a:extLst>
          </p:cNvPr>
          <p:cNvSpPr>
            <a:spLocks noGrp="1"/>
          </p:cNvSpPr>
          <p:nvPr/>
        </p:nvSpPr>
        <p:spPr>
          <a:xfrm>
            <a:off x="757511" y="701199"/>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CN" altLang="en-US">
                <a:latin typeface="Arial" panose="020B0604020202020204" pitchFamily="34" charset="0"/>
                <a:ea typeface="微软雅黑" panose="020B0503020204020204" pitchFamily="34" charset="-122"/>
              </a:rPr>
              <a:t>非关系型数据库</a:t>
            </a:r>
          </a:p>
        </p:txBody>
      </p:sp>
      <p:sp>
        <p:nvSpPr>
          <p:cNvPr id="7" name="内容占位符 2">
            <a:extLst>
              <a:ext uri="{FF2B5EF4-FFF2-40B4-BE49-F238E27FC236}">
                <a16:creationId xmlns:a16="http://schemas.microsoft.com/office/drawing/2014/main" id="{1F6BD549-5791-F02D-8DCC-16D2AB8F907C}"/>
              </a:ext>
            </a:extLst>
          </p:cNvPr>
          <p:cNvSpPr>
            <a:spLocks noGrp="1"/>
          </p:cNvSpPr>
          <p:nvPr/>
        </p:nvSpPr>
        <p:spPr>
          <a:xfrm>
            <a:off x="7064479" y="2198138"/>
            <a:ext cx="4370017"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2000" b="0" i="0" kern="1200">
                <a:solidFill>
                  <a:schemeClr val="tx1"/>
                </a:solidFill>
                <a:latin typeface="Microsoft YaHei UI" panose="020B0503020204020204" pitchFamily="34" charset="-122"/>
                <a:ea typeface="Microsoft YaHei UI" panose="020B0503020204020204" pitchFamily="34" charset="-122"/>
                <a:cs typeface="+mj-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800" b="0" i="0" kern="1200">
                <a:solidFill>
                  <a:schemeClr val="tx1"/>
                </a:solidFill>
                <a:latin typeface="Microsoft YaHei UI" panose="020B0503020204020204" pitchFamily="34" charset="-122"/>
                <a:ea typeface="Microsoft YaHei UI" panose="020B0503020204020204" pitchFamily="34" charset="-122"/>
                <a:cs typeface="+mj-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600" b="0" i="0" kern="1200">
                <a:solidFill>
                  <a:schemeClr val="tx1"/>
                </a:solidFill>
                <a:latin typeface="Microsoft YaHei UI" panose="020B0503020204020204" pitchFamily="34" charset="-122"/>
                <a:ea typeface="Microsoft YaHei UI" panose="020B0503020204020204" pitchFamily="34" charset="-122"/>
                <a:cs typeface="+mj-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icrosoft YaHei UI" panose="020B0503020204020204" pitchFamily="34" charset="-122"/>
                <a:ea typeface="Microsoft YaHei UI" panose="020B0503020204020204" pitchFamily="34" charset="-122"/>
                <a:cs typeface="+mj-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icrosoft YaHei UI" panose="020B0503020204020204" pitchFamily="34" charset="-122"/>
                <a:ea typeface="Microsoft YaHei UI" panose="020B0503020204020204" pitchFamily="34" charset="-122"/>
                <a:cs typeface="+mj-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9pPr>
          </a:lstStyle>
          <a:p>
            <a:pPr marL="0" indent="0">
              <a:lnSpc>
                <a:spcPct val="200000"/>
              </a:lnSpc>
            </a:pPr>
            <a:r>
              <a:rPr lang="zh-CN" altLang="en-US" dirty="0">
                <a:solidFill>
                  <a:schemeClr val="tx1"/>
                </a:solidFill>
                <a:latin typeface="Arial" panose="020B0604020202020204" pitchFamily="34" charset="0"/>
                <a:ea typeface="微软雅黑" panose="020B0503020204020204" pitchFamily="34" charset="-122"/>
              </a:rPr>
              <a:t>非关系型数据库以键值对存储，且结构不固定，每一个元组可以有不一样的字段，每个元组可以根据需要增加一些自己的键值对，不局限于固定的结构，可以减少一些时间和空间的开销。</a:t>
            </a:r>
          </a:p>
        </p:txBody>
      </p:sp>
      <p:sp>
        <p:nvSpPr>
          <p:cNvPr id="8" name="椭圆 7">
            <a:extLst>
              <a:ext uri="{FF2B5EF4-FFF2-40B4-BE49-F238E27FC236}">
                <a16:creationId xmlns:a16="http://schemas.microsoft.com/office/drawing/2014/main" id="{8B2E1A71-6E2E-1BA6-9CE9-48441CC01405}"/>
              </a:ext>
            </a:extLst>
          </p:cNvPr>
          <p:cNvSpPr/>
          <p:nvPr/>
        </p:nvSpPr>
        <p:spPr>
          <a:xfrm>
            <a:off x="757503" y="1932512"/>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a:solidFill>
                  <a:srgbClr val="FFFFFF"/>
                </a:solidFill>
                <a:latin typeface="Arial" panose="020B0604020202020204" pitchFamily="34" charset="0"/>
                <a:ea typeface="微软雅黑" panose="020B0503020204020204" pitchFamily="34" charset="-122"/>
                <a:cs typeface="微软雅黑" panose="020B0503020204020204" pitchFamily="34" charset="-122"/>
              </a:rPr>
              <a:t>优点</a:t>
            </a:r>
          </a:p>
        </p:txBody>
      </p:sp>
      <p:sp>
        <p:nvSpPr>
          <p:cNvPr id="9" name="椭圆 8">
            <a:extLst>
              <a:ext uri="{FF2B5EF4-FFF2-40B4-BE49-F238E27FC236}">
                <a16:creationId xmlns:a16="http://schemas.microsoft.com/office/drawing/2014/main" id="{E01ADD54-0372-DEFD-1F8B-8F43BE9E3821}"/>
              </a:ext>
            </a:extLst>
          </p:cNvPr>
          <p:cNvSpPr/>
          <p:nvPr/>
        </p:nvSpPr>
        <p:spPr>
          <a:xfrm>
            <a:off x="757503" y="4135735"/>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a:solidFill>
                  <a:srgbClr val="FFFFFF"/>
                </a:solidFill>
                <a:latin typeface="Arial" panose="020B0604020202020204" pitchFamily="34" charset="0"/>
                <a:ea typeface="微软雅黑" panose="020B0503020204020204" pitchFamily="34" charset="-122"/>
                <a:cs typeface="微软雅黑" panose="020B0503020204020204" pitchFamily="34" charset="-122"/>
              </a:rPr>
              <a:t>缺点</a:t>
            </a:r>
          </a:p>
        </p:txBody>
      </p:sp>
      <p:sp>
        <p:nvSpPr>
          <p:cNvPr id="10" name="文本框 7">
            <a:extLst>
              <a:ext uri="{FF2B5EF4-FFF2-40B4-BE49-F238E27FC236}">
                <a16:creationId xmlns:a16="http://schemas.microsoft.com/office/drawing/2014/main" id="{EEB9A014-78CB-F17E-7560-AB01946E77EF}"/>
              </a:ext>
            </a:extLst>
          </p:cNvPr>
          <p:cNvSpPr txBox="1"/>
          <p:nvPr/>
        </p:nvSpPr>
        <p:spPr>
          <a:xfrm>
            <a:off x="7532582" y="2745331"/>
            <a:ext cx="309880" cy="368300"/>
          </a:xfrm>
          <a:prstGeom prst="rect">
            <a:avLst/>
          </a:prstGeom>
        </p:spPr>
        <p:txBody>
          <a:bodyPr wrap="none" rtlCol="0">
            <a:spAutoFit/>
          </a:bodyPr>
          <a:lstStyle>
            <a:defPPr rtl="0">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pic>
        <p:nvPicPr>
          <p:cNvPr id="11" name="图片 10" descr="upload_post_object_v2_481248935">
            <a:extLst>
              <a:ext uri="{FF2B5EF4-FFF2-40B4-BE49-F238E27FC236}">
                <a16:creationId xmlns:a16="http://schemas.microsoft.com/office/drawing/2014/main" id="{5A1BBEA7-FFA4-3D23-E16F-B941904B854B}"/>
              </a:ext>
            </a:extLst>
          </p:cNvPr>
          <p:cNvPicPr>
            <a:picLocks noChangeAspect="1"/>
          </p:cNvPicPr>
          <p:nvPr/>
        </p:nvPicPr>
        <p:blipFill>
          <a:blip r:embed="rId2"/>
          <a:stretch>
            <a:fillRect/>
          </a:stretch>
        </p:blipFill>
        <p:spPr>
          <a:xfrm rot="20940000">
            <a:off x="5321575" y="464381"/>
            <a:ext cx="2384425" cy="1280795"/>
          </a:xfrm>
          <a:prstGeom prst="rect">
            <a:avLst/>
          </a:prstGeom>
          <a:effectLst>
            <a:outerShdw blurRad="50800" dist="38100" dir="2700000" algn="tl" rotWithShape="0">
              <a:prstClr val="black">
                <a:alpha val="40000"/>
              </a:prstClr>
            </a:outerShdw>
          </a:effectLst>
        </p:spPr>
      </p:pic>
      <p:pic>
        <p:nvPicPr>
          <p:cNvPr id="12" name="图片 11" descr="upload_post_object_v2_420573378">
            <a:extLst>
              <a:ext uri="{FF2B5EF4-FFF2-40B4-BE49-F238E27FC236}">
                <a16:creationId xmlns:a16="http://schemas.microsoft.com/office/drawing/2014/main" id="{541C995D-54C2-5A67-1299-C21551E771BC}"/>
              </a:ext>
            </a:extLst>
          </p:cNvPr>
          <p:cNvPicPr>
            <a:picLocks noChangeAspect="1"/>
          </p:cNvPicPr>
          <p:nvPr/>
        </p:nvPicPr>
        <p:blipFill>
          <a:blip r:embed="rId3"/>
          <a:stretch>
            <a:fillRect/>
          </a:stretch>
        </p:blipFill>
        <p:spPr>
          <a:xfrm rot="180000">
            <a:off x="7532645" y="519764"/>
            <a:ext cx="2150110" cy="1285875"/>
          </a:xfrm>
          <a:prstGeom prst="rect">
            <a:avLst/>
          </a:prstGeom>
          <a:effectLst>
            <a:outerShdw blurRad="50800" dist="38100" dir="2700000" algn="tl" rotWithShape="0">
              <a:prstClr val="black">
                <a:alpha val="40000"/>
              </a:prstClr>
            </a:outerShdw>
          </a:effectLst>
        </p:spPr>
      </p:pic>
      <p:pic>
        <p:nvPicPr>
          <p:cNvPr id="13" name="图片 12" descr="upload_post_object_v2_346003625">
            <a:extLst>
              <a:ext uri="{FF2B5EF4-FFF2-40B4-BE49-F238E27FC236}">
                <a16:creationId xmlns:a16="http://schemas.microsoft.com/office/drawing/2014/main" id="{6D95BFC2-3EBC-6477-2FC2-3B6153654C65}"/>
              </a:ext>
            </a:extLst>
          </p:cNvPr>
          <p:cNvPicPr>
            <a:picLocks noChangeAspect="1"/>
          </p:cNvPicPr>
          <p:nvPr/>
        </p:nvPicPr>
        <p:blipFill>
          <a:blip r:embed="rId4"/>
          <a:stretch>
            <a:fillRect/>
          </a:stretch>
        </p:blipFill>
        <p:spPr>
          <a:xfrm rot="540000">
            <a:off x="6284870" y="1397196"/>
            <a:ext cx="1544955" cy="95059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755521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直接连接符 34">
            <a:extLst>
              <a:ext uri="{FF2B5EF4-FFF2-40B4-BE49-F238E27FC236}">
                <a16:creationId xmlns:a16="http://schemas.microsoft.com/office/drawing/2014/main" id="{AABE07BC-47AE-65F0-0975-C95766B21E94}"/>
              </a:ext>
            </a:extLst>
          </p:cNvPr>
          <p:cNvCxnSpPr>
            <a:cxnSpLocks/>
          </p:cNvCxnSpPr>
          <p:nvPr/>
        </p:nvCxnSpPr>
        <p:spPr>
          <a:xfrm flipH="1" flipV="1">
            <a:off x="4331729" y="3462686"/>
            <a:ext cx="1355602" cy="972166"/>
          </a:xfrm>
          <a:prstGeom prst="line">
            <a:avLst/>
          </a:prstGeom>
          <a:ln w="44450">
            <a:solidFill>
              <a:schemeClr val="accent6">
                <a:lumMod val="75000"/>
              </a:schemeClr>
            </a:solidFill>
          </a:ln>
        </p:spPr>
        <p:style>
          <a:lnRef idx="3">
            <a:schemeClr val="accent6"/>
          </a:lnRef>
          <a:fillRef idx="0">
            <a:schemeClr val="accent6"/>
          </a:fillRef>
          <a:effectRef idx="2">
            <a:schemeClr val="accent6"/>
          </a:effectRef>
          <a:fontRef idx="minor">
            <a:schemeClr val="tx1"/>
          </a:fontRef>
        </p:style>
      </p:cxnSp>
      <p:cxnSp>
        <p:nvCxnSpPr>
          <p:cNvPr id="37" name="直接连接符 36">
            <a:extLst>
              <a:ext uri="{FF2B5EF4-FFF2-40B4-BE49-F238E27FC236}">
                <a16:creationId xmlns:a16="http://schemas.microsoft.com/office/drawing/2014/main" id="{071915F4-0EC5-BF9B-30F4-40670A70B02E}"/>
              </a:ext>
            </a:extLst>
          </p:cNvPr>
          <p:cNvCxnSpPr>
            <a:cxnSpLocks/>
          </p:cNvCxnSpPr>
          <p:nvPr/>
        </p:nvCxnSpPr>
        <p:spPr>
          <a:xfrm flipH="1" flipV="1">
            <a:off x="3766866" y="4275293"/>
            <a:ext cx="1884720" cy="307049"/>
          </a:xfrm>
          <a:prstGeom prst="line">
            <a:avLst/>
          </a:prstGeom>
          <a:ln w="44450">
            <a:solidFill>
              <a:schemeClr val="accent6">
                <a:lumMod val="75000"/>
              </a:schemeClr>
            </a:solidFill>
          </a:ln>
        </p:spPr>
        <p:style>
          <a:lnRef idx="3">
            <a:schemeClr val="accent6"/>
          </a:lnRef>
          <a:fillRef idx="0">
            <a:schemeClr val="accent6"/>
          </a:fillRef>
          <a:effectRef idx="2">
            <a:schemeClr val="accent6"/>
          </a:effectRef>
          <a:fontRef idx="minor">
            <a:schemeClr val="tx1"/>
          </a:fontRef>
        </p:style>
      </p:cxnSp>
      <p:cxnSp>
        <p:nvCxnSpPr>
          <p:cNvPr id="38" name="直接连接符 37">
            <a:extLst>
              <a:ext uri="{FF2B5EF4-FFF2-40B4-BE49-F238E27FC236}">
                <a16:creationId xmlns:a16="http://schemas.microsoft.com/office/drawing/2014/main" id="{BA26C781-E172-B5F8-E428-D1C47951022D}"/>
              </a:ext>
            </a:extLst>
          </p:cNvPr>
          <p:cNvCxnSpPr>
            <a:cxnSpLocks/>
          </p:cNvCxnSpPr>
          <p:nvPr/>
        </p:nvCxnSpPr>
        <p:spPr>
          <a:xfrm flipH="1">
            <a:off x="3766866" y="4761847"/>
            <a:ext cx="1884720" cy="359226"/>
          </a:xfrm>
          <a:prstGeom prst="line">
            <a:avLst/>
          </a:prstGeom>
          <a:ln w="44450">
            <a:solidFill>
              <a:schemeClr val="accent6">
                <a:lumMod val="75000"/>
              </a:schemeClr>
            </a:solidFill>
          </a:ln>
        </p:spPr>
        <p:style>
          <a:lnRef idx="3">
            <a:schemeClr val="accent6"/>
          </a:lnRef>
          <a:fillRef idx="0">
            <a:schemeClr val="accent6"/>
          </a:fillRef>
          <a:effectRef idx="2">
            <a:schemeClr val="accent6"/>
          </a:effectRef>
          <a:fontRef idx="minor">
            <a:schemeClr val="tx1"/>
          </a:fontRef>
        </p:style>
      </p:cxnSp>
      <p:cxnSp>
        <p:nvCxnSpPr>
          <p:cNvPr id="39" name="直接连接符 38">
            <a:extLst>
              <a:ext uri="{FF2B5EF4-FFF2-40B4-BE49-F238E27FC236}">
                <a16:creationId xmlns:a16="http://schemas.microsoft.com/office/drawing/2014/main" id="{61B3CA9F-2294-B479-3638-2E5AFB75602D}"/>
              </a:ext>
            </a:extLst>
          </p:cNvPr>
          <p:cNvCxnSpPr>
            <a:cxnSpLocks/>
          </p:cNvCxnSpPr>
          <p:nvPr/>
        </p:nvCxnSpPr>
        <p:spPr>
          <a:xfrm flipH="1">
            <a:off x="4382884" y="4966367"/>
            <a:ext cx="1359699" cy="1010393"/>
          </a:xfrm>
          <a:prstGeom prst="line">
            <a:avLst/>
          </a:prstGeom>
          <a:ln w="44450">
            <a:solidFill>
              <a:schemeClr val="accent6">
                <a:lumMod val="75000"/>
              </a:schemeClr>
            </a:solidFill>
          </a:ln>
        </p:spPr>
        <p:style>
          <a:lnRef idx="3">
            <a:schemeClr val="accent6"/>
          </a:lnRef>
          <a:fillRef idx="0">
            <a:schemeClr val="accent6"/>
          </a:fillRef>
          <a:effectRef idx="2">
            <a:schemeClr val="accent6"/>
          </a:effectRef>
          <a:fontRef idx="minor">
            <a:schemeClr val="tx1"/>
          </a:fontRef>
        </p:style>
      </p:cxnSp>
      <p:cxnSp>
        <p:nvCxnSpPr>
          <p:cNvPr id="53" name="直接连接符 52">
            <a:extLst>
              <a:ext uri="{FF2B5EF4-FFF2-40B4-BE49-F238E27FC236}">
                <a16:creationId xmlns:a16="http://schemas.microsoft.com/office/drawing/2014/main" id="{3E78ED02-DB25-2D8F-F8E7-0E8315A9EC15}"/>
              </a:ext>
            </a:extLst>
          </p:cNvPr>
          <p:cNvCxnSpPr>
            <a:cxnSpLocks/>
          </p:cNvCxnSpPr>
          <p:nvPr/>
        </p:nvCxnSpPr>
        <p:spPr>
          <a:xfrm flipH="1" flipV="1">
            <a:off x="6562357" y="4892973"/>
            <a:ext cx="1234817" cy="1165511"/>
          </a:xfrm>
          <a:prstGeom prst="line">
            <a:avLst/>
          </a:prstGeom>
          <a:ln w="44450">
            <a:solidFill>
              <a:schemeClr val="accent6">
                <a:lumMod val="75000"/>
              </a:schemeClr>
            </a:solidFill>
          </a:ln>
        </p:spPr>
        <p:style>
          <a:lnRef idx="3">
            <a:schemeClr val="accent6"/>
          </a:lnRef>
          <a:fillRef idx="0">
            <a:schemeClr val="accent6"/>
          </a:fillRef>
          <a:effectRef idx="2">
            <a:schemeClr val="accent6"/>
          </a:effectRef>
          <a:fontRef idx="minor">
            <a:schemeClr val="tx1"/>
          </a:fontRef>
        </p:style>
      </p:cxnSp>
      <p:cxnSp>
        <p:nvCxnSpPr>
          <p:cNvPr id="52" name="直接连接符 51">
            <a:extLst>
              <a:ext uri="{FF2B5EF4-FFF2-40B4-BE49-F238E27FC236}">
                <a16:creationId xmlns:a16="http://schemas.microsoft.com/office/drawing/2014/main" id="{BFD553BB-E172-DD42-5143-3A912135CA90}"/>
              </a:ext>
            </a:extLst>
          </p:cNvPr>
          <p:cNvCxnSpPr>
            <a:cxnSpLocks/>
          </p:cNvCxnSpPr>
          <p:nvPr/>
        </p:nvCxnSpPr>
        <p:spPr>
          <a:xfrm flipH="1" flipV="1">
            <a:off x="6562357" y="4678517"/>
            <a:ext cx="1801392" cy="495815"/>
          </a:xfrm>
          <a:prstGeom prst="line">
            <a:avLst/>
          </a:prstGeom>
          <a:ln w="44450">
            <a:solidFill>
              <a:schemeClr val="accent6">
                <a:lumMod val="75000"/>
              </a:schemeClr>
            </a:solidFill>
          </a:ln>
        </p:spPr>
        <p:style>
          <a:lnRef idx="3">
            <a:schemeClr val="accent6"/>
          </a:lnRef>
          <a:fillRef idx="0">
            <a:schemeClr val="accent6"/>
          </a:fillRef>
          <a:effectRef idx="2">
            <a:schemeClr val="accent6"/>
          </a:effectRef>
          <a:fontRef idx="minor">
            <a:schemeClr val="tx1"/>
          </a:fontRef>
        </p:style>
      </p:cxnSp>
      <p:cxnSp>
        <p:nvCxnSpPr>
          <p:cNvPr id="50" name="直接连接符 49">
            <a:extLst>
              <a:ext uri="{FF2B5EF4-FFF2-40B4-BE49-F238E27FC236}">
                <a16:creationId xmlns:a16="http://schemas.microsoft.com/office/drawing/2014/main" id="{8B7029C3-EBE2-D8A6-1F24-41A5164130D6}"/>
              </a:ext>
            </a:extLst>
          </p:cNvPr>
          <p:cNvCxnSpPr>
            <a:cxnSpLocks/>
          </p:cNvCxnSpPr>
          <p:nvPr/>
        </p:nvCxnSpPr>
        <p:spPr>
          <a:xfrm flipH="1">
            <a:off x="6528256" y="4287362"/>
            <a:ext cx="1763334" cy="300997"/>
          </a:xfrm>
          <a:prstGeom prst="line">
            <a:avLst/>
          </a:prstGeom>
          <a:ln w="44450">
            <a:solidFill>
              <a:schemeClr val="accent6">
                <a:lumMod val="75000"/>
              </a:schemeClr>
            </a:solidFill>
          </a:ln>
        </p:spPr>
        <p:style>
          <a:lnRef idx="3">
            <a:schemeClr val="accent6"/>
          </a:lnRef>
          <a:fillRef idx="0">
            <a:schemeClr val="accent6"/>
          </a:fillRef>
          <a:effectRef idx="2">
            <a:schemeClr val="accent6"/>
          </a:effectRef>
          <a:fontRef idx="minor">
            <a:schemeClr val="tx1"/>
          </a:fontRef>
        </p:style>
      </p:cxnSp>
      <p:cxnSp>
        <p:nvCxnSpPr>
          <p:cNvPr id="48" name="直接连接符 47">
            <a:extLst>
              <a:ext uri="{FF2B5EF4-FFF2-40B4-BE49-F238E27FC236}">
                <a16:creationId xmlns:a16="http://schemas.microsoft.com/office/drawing/2014/main" id="{727B53FD-49B9-9AE8-2779-0A7BBE81644D}"/>
              </a:ext>
            </a:extLst>
          </p:cNvPr>
          <p:cNvCxnSpPr>
            <a:cxnSpLocks/>
          </p:cNvCxnSpPr>
          <p:nvPr/>
        </p:nvCxnSpPr>
        <p:spPr>
          <a:xfrm flipH="1">
            <a:off x="6471360" y="3520643"/>
            <a:ext cx="1274012" cy="886970"/>
          </a:xfrm>
          <a:prstGeom prst="line">
            <a:avLst/>
          </a:prstGeom>
          <a:ln w="44450">
            <a:solidFill>
              <a:schemeClr val="accent6">
                <a:lumMod val="75000"/>
              </a:schemeClr>
            </a:solidFill>
          </a:ln>
        </p:spPr>
        <p:style>
          <a:lnRef idx="3">
            <a:schemeClr val="accent6"/>
          </a:lnRef>
          <a:fillRef idx="0">
            <a:schemeClr val="accent6"/>
          </a:fillRef>
          <a:effectRef idx="2">
            <a:schemeClr val="accent6"/>
          </a:effectRef>
          <a:fontRef idx="minor">
            <a:schemeClr val="tx1"/>
          </a:fontRef>
        </p:style>
      </p:cxnSp>
      <p:sp>
        <p:nvSpPr>
          <p:cNvPr id="2" name="标题 1">
            <a:extLst>
              <a:ext uri="{FF2B5EF4-FFF2-40B4-BE49-F238E27FC236}">
                <a16:creationId xmlns:a16="http://schemas.microsoft.com/office/drawing/2014/main" id="{7A33E60A-4F64-C9BA-315B-99E29908B1C8}"/>
              </a:ext>
            </a:extLst>
          </p:cNvPr>
          <p:cNvSpPr>
            <a:spLocks noGrp="1"/>
          </p:cNvSpPr>
          <p:nvPr>
            <p:ph type="title"/>
          </p:nvPr>
        </p:nvSpPr>
        <p:spPr/>
        <p:txBody>
          <a:bodyPr/>
          <a:lstStyle/>
          <a:p>
            <a:r>
              <a:rPr lang="en-US" altLang="zh-CN" b="1" dirty="0">
                <a:solidFill>
                  <a:srgbClr val="D82A20"/>
                </a:solidFill>
              </a:rPr>
              <a:t>Redis</a:t>
            </a:r>
            <a:endParaRPr lang="zh-Hans-HK" altLang="en-US" b="1" dirty="0">
              <a:solidFill>
                <a:srgbClr val="D82A20"/>
              </a:solidFill>
            </a:endParaRPr>
          </a:p>
        </p:txBody>
      </p:sp>
      <p:sp>
        <p:nvSpPr>
          <p:cNvPr id="3" name="内容占位符 2">
            <a:extLst>
              <a:ext uri="{FF2B5EF4-FFF2-40B4-BE49-F238E27FC236}">
                <a16:creationId xmlns:a16="http://schemas.microsoft.com/office/drawing/2014/main" id="{CA4832D8-3B79-B39E-3849-8BC68589D908}"/>
              </a:ext>
            </a:extLst>
          </p:cNvPr>
          <p:cNvSpPr>
            <a:spLocks noGrp="1"/>
          </p:cNvSpPr>
          <p:nvPr>
            <p:ph idx="1"/>
          </p:nvPr>
        </p:nvSpPr>
        <p:spPr>
          <a:xfrm>
            <a:off x="1134533" y="1895487"/>
            <a:ext cx="8073399" cy="1126913"/>
          </a:xfrm>
        </p:spPr>
        <p:txBody>
          <a:bodyPr>
            <a:normAutofit lnSpcReduction="10000"/>
          </a:bodyPr>
          <a:lstStyle/>
          <a:p>
            <a:pPr algn="l" latinLnBrk="1"/>
            <a:r>
              <a:rPr lang="en-US" altLang="zh-Hans-HK" b="0" i="0" dirty="0">
                <a:solidFill>
                  <a:srgbClr val="333333"/>
                </a:solidFill>
                <a:effectLst/>
                <a:latin typeface="Helvetica Neue"/>
              </a:rPr>
              <a:t>Redis </a:t>
            </a:r>
            <a:r>
              <a:rPr lang="zh-CN" altLang="en-US" b="0" i="0" dirty="0">
                <a:solidFill>
                  <a:srgbClr val="333333"/>
                </a:solidFill>
                <a:effectLst/>
                <a:latin typeface="Helvetica Neue"/>
              </a:rPr>
              <a:t>是一个开源的使用 </a:t>
            </a:r>
            <a:r>
              <a:rPr lang="en-US" altLang="zh-Hans-HK" b="0" i="0" dirty="0">
                <a:solidFill>
                  <a:srgbClr val="333333"/>
                </a:solidFill>
                <a:effectLst/>
                <a:latin typeface="Helvetica Neue"/>
              </a:rPr>
              <a:t>ANSI C </a:t>
            </a:r>
            <a:r>
              <a:rPr lang="zh-CN" altLang="en-US" b="0" i="0" dirty="0">
                <a:solidFill>
                  <a:srgbClr val="333333"/>
                </a:solidFill>
                <a:effectLst/>
                <a:latin typeface="Helvetica Neue"/>
              </a:rPr>
              <a:t>语言编写、遵守 </a:t>
            </a:r>
            <a:r>
              <a:rPr lang="en-US" altLang="zh-Hans-HK" b="0" i="0" dirty="0">
                <a:solidFill>
                  <a:srgbClr val="333333"/>
                </a:solidFill>
                <a:effectLst/>
                <a:latin typeface="Helvetica Neue"/>
              </a:rPr>
              <a:t>BSD </a:t>
            </a:r>
            <a:r>
              <a:rPr lang="zh-CN" altLang="en-US" b="0" i="0" dirty="0">
                <a:solidFill>
                  <a:srgbClr val="333333"/>
                </a:solidFill>
                <a:effectLst/>
                <a:latin typeface="Helvetica Neue"/>
              </a:rPr>
              <a:t>协议、支持网络、可基于内存、分布式、可选持久性的键值对存储数据库，并提供多种语言的 </a:t>
            </a:r>
            <a:r>
              <a:rPr lang="en-US" altLang="zh-Hans-HK" b="0" i="0" dirty="0">
                <a:solidFill>
                  <a:srgbClr val="333333"/>
                </a:solidFill>
                <a:effectLst/>
                <a:latin typeface="Helvetica Neue"/>
              </a:rPr>
              <a:t>API</a:t>
            </a:r>
            <a:r>
              <a:rPr lang="zh-Hans-HK" altLang="en-US" b="0" i="0" dirty="0">
                <a:solidFill>
                  <a:srgbClr val="333333"/>
                </a:solidFill>
                <a:effectLst/>
                <a:latin typeface="Helvetica Neue"/>
              </a:rPr>
              <a:t>。</a:t>
            </a:r>
          </a:p>
          <a:p>
            <a:pPr algn="l" latinLnBrk="1"/>
            <a:r>
              <a:rPr lang="en-US" altLang="zh-Hans-HK" b="0" i="0" dirty="0">
                <a:solidFill>
                  <a:srgbClr val="333333"/>
                </a:solidFill>
                <a:effectLst/>
                <a:latin typeface="Helvetica Neue"/>
              </a:rPr>
              <a:t>Redis </a:t>
            </a:r>
            <a:r>
              <a:rPr lang="zh-CN" altLang="en-US" b="0" i="0" dirty="0">
                <a:solidFill>
                  <a:srgbClr val="333333"/>
                </a:solidFill>
                <a:effectLst/>
                <a:latin typeface="Helvetica Neue"/>
              </a:rPr>
              <a:t>通常被称为数据结构服务器，因为值可以是字符串</a:t>
            </a:r>
            <a:r>
              <a:rPr lang="zh-Hans-HK" altLang="en-US" b="0" i="0" dirty="0">
                <a:solidFill>
                  <a:srgbClr val="333333"/>
                </a:solidFill>
                <a:effectLst/>
                <a:latin typeface="Helvetica Neue"/>
              </a:rPr>
              <a:t>、</a:t>
            </a:r>
            <a:r>
              <a:rPr lang="zh-CN" altLang="en-US" b="0" i="0" dirty="0">
                <a:solidFill>
                  <a:srgbClr val="333333"/>
                </a:solidFill>
                <a:effectLst/>
                <a:latin typeface="Helvetica Neue"/>
              </a:rPr>
              <a:t>哈希</a:t>
            </a:r>
            <a:r>
              <a:rPr lang="zh-Hans-HK" altLang="en-US" b="0" i="0" dirty="0">
                <a:solidFill>
                  <a:srgbClr val="333333"/>
                </a:solidFill>
                <a:effectLst/>
                <a:latin typeface="Helvetica Neue"/>
              </a:rPr>
              <a:t>、</a:t>
            </a:r>
            <a:r>
              <a:rPr lang="zh-CN" altLang="en-US" b="0" i="0" dirty="0">
                <a:solidFill>
                  <a:srgbClr val="333333"/>
                </a:solidFill>
                <a:effectLst/>
                <a:latin typeface="Helvetica Neue"/>
              </a:rPr>
              <a:t>列表</a:t>
            </a:r>
            <a:r>
              <a:rPr lang="zh-Hans-HK" altLang="en-US" b="0" i="0" dirty="0">
                <a:solidFill>
                  <a:srgbClr val="333333"/>
                </a:solidFill>
                <a:effectLst/>
                <a:latin typeface="Helvetica Neue"/>
              </a:rPr>
              <a:t>、</a:t>
            </a:r>
            <a:r>
              <a:rPr lang="zh-CN" altLang="en-US" b="0" i="0" dirty="0">
                <a:solidFill>
                  <a:srgbClr val="333333"/>
                </a:solidFill>
                <a:effectLst/>
                <a:latin typeface="Helvetica Neue"/>
              </a:rPr>
              <a:t>集合和有序集合等类型。</a:t>
            </a:r>
          </a:p>
          <a:p>
            <a:endParaRPr lang="zh-Hans-HK" altLang="en-US" dirty="0"/>
          </a:p>
        </p:txBody>
      </p:sp>
      <p:pic>
        <p:nvPicPr>
          <p:cNvPr id="4" name="图片 3" descr="upload_post_object_v2_481248935">
            <a:extLst>
              <a:ext uri="{FF2B5EF4-FFF2-40B4-BE49-F238E27FC236}">
                <a16:creationId xmlns:a16="http://schemas.microsoft.com/office/drawing/2014/main" id="{463B65F4-F275-00BA-CC7F-3F547643D0B9}"/>
              </a:ext>
            </a:extLst>
          </p:cNvPr>
          <p:cNvPicPr>
            <a:picLocks noChangeAspect="1"/>
          </p:cNvPicPr>
          <p:nvPr/>
        </p:nvPicPr>
        <p:blipFill>
          <a:blip r:embed="rId2"/>
          <a:stretch>
            <a:fillRect/>
          </a:stretch>
        </p:blipFill>
        <p:spPr>
          <a:xfrm rot="1140329">
            <a:off x="9301009" y="507037"/>
            <a:ext cx="2670915" cy="1434683"/>
          </a:xfrm>
          <a:prstGeom prst="rect">
            <a:avLst/>
          </a:prstGeom>
          <a:effectLst>
            <a:outerShdw blurRad="50800" dist="38100" dir="2700000" algn="tl" rotWithShape="0">
              <a:prstClr val="black">
                <a:alpha val="40000"/>
              </a:prstClr>
            </a:outerShdw>
          </a:effectLst>
        </p:spPr>
      </p:pic>
      <p:sp>
        <p:nvSpPr>
          <p:cNvPr id="11" name="平行四边形 10">
            <a:extLst>
              <a:ext uri="{FF2B5EF4-FFF2-40B4-BE49-F238E27FC236}">
                <a16:creationId xmlns:a16="http://schemas.microsoft.com/office/drawing/2014/main" id="{92AD9C67-06CF-C087-A285-0AD4F97E2CEA}"/>
              </a:ext>
            </a:extLst>
          </p:cNvPr>
          <p:cNvSpPr/>
          <p:nvPr/>
        </p:nvSpPr>
        <p:spPr>
          <a:xfrm>
            <a:off x="2878666" y="5696581"/>
            <a:ext cx="1686438" cy="518785"/>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600" b="1" i="1" dirty="0">
                <a:solidFill>
                  <a:schemeClr val="bg1"/>
                </a:solidFill>
                <a:effectLst/>
                <a:latin typeface="微软雅黑" panose="020B0503020204020204" pitchFamily="34" charset="-122"/>
                <a:ea typeface="微软雅黑" panose="020B0503020204020204" pitchFamily="34" charset="-122"/>
              </a:rPr>
              <a:t>原子操作</a:t>
            </a:r>
            <a:endParaRPr lang="zh-CN" altLang="en-US" sz="1600" i="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菱形 11">
            <a:extLst>
              <a:ext uri="{FF2B5EF4-FFF2-40B4-BE49-F238E27FC236}">
                <a16:creationId xmlns:a16="http://schemas.microsoft.com/office/drawing/2014/main" id="{DD32EBB0-91E3-A7FC-1E47-0DA39D1CABC1}"/>
              </a:ext>
            </a:extLst>
          </p:cNvPr>
          <p:cNvSpPr/>
          <p:nvPr/>
        </p:nvSpPr>
        <p:spPr>
          <a:xfrm>
            <a:off x="2680111" y="5437189"/>
            <a:ext cx="518784" cy="518784"/>
          </a:xfrm>
          <a:prstGeom prst="diamond">
            <a:avLst/>
          </a:prstGeom>
          <a:solidFill>
            <a:srgbClr val="D82A2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HK" dirty="0"/>
              <a:t>4</a:t>
            </a:r>
            <a:endParaRPr lang="zh-Hans-HK" altLang="en-US" dirty="0"/>
          </a:p>
        </p:txBody>
      </p:sp>
      <p:sp>
        <p:nvSpPr>
          <p:cNvPr id="13" name="平行四边形 12">
            <a:extLst>
              <a:ext uri="{FF2B5EF4-FFF2-40B4-BE49-F238E27FC236}">
                <a16:creationId xmlns:a16="http://schemas.microsoft.com/office/drawing/2014/main" id="{1122C9BC-D551-D365-B682-CB4713473755}"/>
              </a:ext>
            </a:extLst>
          </p:cNvPr>
          <p:cNvSpPr/>
          <p:nvPr/>
        </p:nvSpPr>
        <p:spPr>
          <a:xfrm>
            <a:off x="7631129" y="3178075"/>
            <a:ext cx="1686438" cy="518785"/>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600" b="1" i="1" dirty="0">
                <a:solidFill>
                  <a:schemeClr val="bg1"/>
                </a:solidFill>
                <a:effectLst/>
                <a:latin typeface="微软雅黑" panose="020B0503020204020204" pitchFamily="34" charset="-122"/>
                <a:ea typeface="微软雅黑" panose="020B0503020204020204" pitchFamily="34" charset="-122"/>
              </a:rPr>
              <a:t>原子操作</a:t>
            </a:r>
            <a:endParaRPr lang="zh-CN" altLang="en-US" sz="1600" i="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菱形 13">
            <a:extLst>
              <a:ext uri="{FF2B5EF4-FFF2-40B4-BE49-F238E27FC236}">
                <a16:creationId xmlns:a16="http://schemas.microsoft.com/office/drawing/2014/main" id="{1820EF05-5DCB-FE1E-5342-B282058D2576}"/>
              </a:ext>
            </a:extLst>
          </p:cNvPr>
          <p:cNvSpPr/>
          <p:nvPr/>
        </p:nvSpPr>
        <p:spPr>
          <a:xfrm>
            <a:off x="8998550" y="2918683"/>
            <a:ext cx="518784" cy="518784"/>
          </a:xfrm>
          <a:prstGeom prst="diamond">
            <a:avLst/>
          </a:prstGeom>
          <a:solidFill>
            <a:srgbClr val="D82A2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HK" dirty="0"/>
              <a:t>5</a:t>
            </a:r>
            <a:endParaRPr lang="zh-Hans-HK" altLang="en-US" dirty="0"/>
          </a:p>
        </p:txBody>
      </p:sp>
      <p:sp>
        <p:nvSpPr>
          <p:cNvPr id="17" name="平行四边形 16">
            <a:extLst>
              <a:ext uri="{FF2B5EF4-FFF2-40B4-BE49-F238E27FC236}">
                <a16:creationId xmlns:a16="http://schemas.microsoft.com/office/drawing/2014/main" id="{42286D49-4C62-AE4A-314C-FF5F8655C58F}"/>
              </a:ext>
            </a:extLst>
          </p:cNvPr>
          <p:cNvSpPr/>
          <p:nvPr/>
        </p:nvSpPr>
        <p:spPr>
          <a:xfrm>
            <a:off x="8198397" y="3993637"/>
            <a:ext cx="1686438" cy="518785"/>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600" b="1" i="1" dirty="0">
                <a:solidFill>
                  <a:schemeClr val="bg1"/>
                </a:solidFill>
                <a:effectLst/>
                <a:latin typeface="微软雅黑" panose="020B0503020204020204" pitchFamily="34" charset="-122"/>
                <a:ea typeface="微软雅黑" panose="020B0503020204020204" pitchFamily="34" charset="-122"/>
              </a:rPr>
              <a:t>主</a:t>
            </a:r>
            <a:r>
              <a:rPr lang="en-US" altLang="zh-CN" sz="1600" b="1" i="1" dirty="0">
                <a:solidFill>
                  <a:schemeClr val="bg1"/>
                </a:solidFill>
                <a:effectLst/>
                <a:latin typeface="微软雅黑" panose="020B0503020204020204" pitchFamily="34" charset="-122"/>
                <a:ea typeface="微软雅黑" panose="020B0503020204020204" pitchFamily="34" charset="-122"/>
              </a:rPr>
              <a:t>/</a:t>
            </a:r>
            <a:r>
              <a:rPr lang="zh-CN" altLang="en-US" sz="1600" b="1" i="1" dirty="0">
                <a:solidFill>
                  <a:schemeClr val="bg1"/>
                </a:solidFill>
                <a:effectLst/>
                <a:latin typeface="微软雅黑" panose="020B0503020204020204" pitchFamily="34" charset="-122"/>
                <a:ea typeface="微软雅黑" panose="020B0503020204020204" pitchFamily="34" charset="-122"/>
              </a:rPr>
              <a:t>从复制</a:t>
            </a:r>
            <a:endParaRPr lang="zh-CN" altLang="en-US" sz="1600" i="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 name="菱形 17">
            <a:extLst>
              <a:ext uri="{FF2B5EF4-FFF2-40B4-BE49-F238E27FC236}">
                <a16:creationId xmlns:a16="http://schemas.microsoft.com/office/drawing/2014/main" id="{D80842AA-3BA0-9D91-4A12-319D3E9B97D6}"/>
              </a:ext>
            </a:extLst>
          </p:cNvPr>
          <p:cNvSpPr/>
          <p:nvPr/>
        </p:nvSpPr>
        <p:spPr>
          <a:xfrm>
            <a:off x="9565818" y="3734245"/>
            <a:ext cx="518784" cy="518784"/>
          </a:xfrm>
          <a:prstGeom prst="diamond">
            <a:avLst/>
          </a:prstGeom>
          <a:solidFill>
            <a:srgbClr val="D82A2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HK" dirty="0"/>
              <a:t>6</a:t>
            </a:r>
            <a:endParaRPr lang="zh-Hans-HK" altLang="en-US" dirty="0"/>
          </a:p>
        </p:txBody>
      </p:sp>
      <p:sp>
        <p:nvSpPr>
          <p:cNvPr id="19" name="平行四边形 18">
            <a:extLst>
              <a:ext uri="{FF2B5EF4-FFF2-40B4-BE49-F238E27FC236}">
                <a16:creationId xmlns:a16="http://schemas.microsoft.com/office/drawing/2014/main" id="{671F6386-DE93-C87F-76C4-F3ED677C0331}"/>
              </a:ext>
            </a:extLst>
          </p:cNvPr>
          <p:cNvSpPr/>
          <p:nvPr/>
        </p:nvSpPr>
        <p:spPr>
          <a:xfrm>
            <a:off x="8198397" y="4823773"/>
            <a:ext cx="1686438" cy="518785"/>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600" b="1" i="1" dirty="0">
                <a:solidFill>
                  <a:schemeClr val="bg1"/>
                </a:solidFill>
                <a:effectLst/>
                <a:latin typeface="微软雅黑" panose="020B0503020204020204" pitchFamily="34" charset="-122"/>
                <a:ea typeface="微软雅黑" panose="020B0503020204020204" pitchFamily="34" charset="-122"/>
              </a:rPr>
              <a:t>分片</a:t>
            </a:r>
            <a:endParaRPr lang="zh-CN" altLang="en-US" sz="1600" i="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菱形 19">
            <a:extLst>
              <a:ext uri="{FF2B5EF4-FFF2-40B4-BE49-F238E27FC236}">
                <a16:creationId xmlns:a16="http://schemas.microsoft.com/office/drawing/2014/main" id="{58501116-9A61-2076-8A9E-6F68CC20C9FC}"/>
              </a:ext>
            </a:extLst>
          </p:cNvPr>
          <p:cNvSpPr/>
          <p:nvPr/>
        </p:nvSpPr>
        <p:spPr>
          <a:xfrm>
            <a:off x="9565818" y="4564381"/>
            <a:ext cx="518784" cy="518784"/>
          </a:xfrm>
          <a:prstGeom prst="diamond">
            <a:avLst/>
          </a:prstGeom>
          <a:solidFill>
            <a:srgbClr val="D82A2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HK" dirty="0"/>
              <a:t>7</a:t>
            </a:r>
            <a:endParaRPr lang="zh-Hans-HK" altLang="en-US" dirty="0"/>
          </a:p>
        </p:txBody>
      </p:sp>
      <p:sp>
        <p:nvSpPr>
          <p:cNvPr id="21" name="平行四边形 20">
            <a:extLst>
              <a:ext uri="{FF2B5EF4-FFF2-40B4-BE49-F238E27FC236}">
                <a16:creationId xmlns:a16="http://schemas.microsoft.com/office/drawing/2014/main" id="{9AC1F049-6AEA-3D60-91AC-9CB15E865AFB}"/>
              </a:ext>
            </a:extLst>
          </p:cNvPr>
          <p:cNvSpPr/>
          <p:nvPr/>
        </p:nvSpPr>
        <p:spPr>
          <a:xfrm>
            <a:off x="7626897" y="5717368"/>
            <a:ext cx="1686438" cy="518785"/>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600" b="1" i="1" dirty="0">
                <a:solidFill>
                  <a:schemeClr val="bg1"/>
                </a:solidFill>
                <a:effectLst/>
                <a:latin typeface="微软雅黑" panose="020B0503020204020204" pitchFamily="34" charset="-122"/>
                <a:ea typeface="微软雅黑" panose="020B0503020204020204" pitchFamily="34" charset="-122"/>
              </a:rPr>
              <a:t>可移植</a:t>
            </a:r>
            <a:endParaRPr lang="zh-CN" altLang="en-US" sz="1600" i="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3" name="平行四边形 22">
            <a:extLst>
              <a:ext uri="{FF2B5EF4-FFF2-40B4-BE49-F238E27FC236}">
                <a16:creationId xmlns:a16="http://schemas.microsoft.com/office/drawing/2014/main" id="{2509153D-15DF-523E-8BA8-346360DEEE7A}"/>
              </a:ext>
            </a:extLst>
          </p:cNvPr>
          <p:cNvSpPr/>
          <p:nvPr/>
        </p:nvSpPr>
        <p:spPr>
          <a:xfrm>
            <a:off x="2874460" y="3173105"/>
            <a:ext cx="1686438" cy="518785"/>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600" b="1" i="1" dirty="0">
                <a:solidFill>
                  <a:schemeClr val="bg1"/>
                </a:solidFill>
                <a:effectLst/>
                <a:latin typeface="微软雅黑" panose="020B0503020204020204" pitchFamily="34" charset="-122"/>
                <a:ea typeface="微软雅黑" panose="020B0503020204020204" pitchFamily="34" charset="-122"/>
              </a:rPr>
              <a:t>高性能</a:t>
            </a:r>
            <a:endParaRPr lang="zh-CN" altLang="en-US" sz="1600" i="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菱形 23">
            <a:extLst>
              <a:ext uri="{FF2B5EF4-FFF2-40B4-BE49-F238E27FC236}">
                <a16:creationId xmlns:a16="http://schemas.microsoft.com/office/drawing/2014/main" id="{68BC4808-D6FB-433E-E1BD-B32D58C92A3A}"/>
              </a:ext>
            </a:extLst>
          </p:cNvPr>
          <p:cNvSpPr/>
          <p:nvPr/>
        </p:nvSpPr>
        <p:spPr>
          <a:xfrm>
            <a:off x="2675905" y="2913713"/>
            <a:ext cx="518784" cy="518784"/>
          </a:xfrm>
          <a:prstGeom prst="diamond">
            <a:avLst/>
          </a:prstGeom>
          <a:solidFill>
            <a:srgbClr val="D82A2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HK" dirty="0"/>
              <a:t>1</a:t>
            </a:r>
            <a:endParaRPr lang="zh-Hans-HK" altLang="en-US" dirty="0"/>
          </a:p>
        </p:txBody>
      </p:sp>
      <p:sp>
        <p:nvSpPr>
          <p:cNvPr id="25" name="平行四边形 24">
            <a:extLst>
              <a:ext uri="{FF2B5EF4-FFF2-40B4-BE49-F238E27FC236}">
                <a16:creationId xmlns:a16="http://schemas.microsoft.com/office/drawing/2014/main" id="{A9C4D59B-DAFD-0731-E30D-5C06C9F42433}"/>
              </a:ext>
            </a:extLst>
          </p:cNvPr>
          <p:cNvSpPr/>
          <p:nvPr/>
        </p:nvSpPr>
        <p:spPr>
          <a:xfrm>
            <a:off x="2285701" y="4018885"/>
            <a:ext cx="1686438" cy="518785"/>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600" b="1" i="1" dirty="0">
                <a:solidFill>
                  <a:schemeClr val="bg1"/>
                </a:solidFill>
                <a:effectLst/>
                <a:latin typeface="微软雅黑" panose="020B0503020204020204" pitchFamily="34" charset="-122"/>
                <a:ea typeface="微软雅黑" panose="020B0503020204020204" pitchFamily="34" charset="-122"/>
              </a:rPr>
              <a:t>持久化</a:t>
            </a:r>
            <a:endParaRPr lang="zh-CN" altLang="en-US" sz="1600" i="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6" name="菱形 25">
            <a:extLst>
              <a:ext uri="{FF2B5EF4-FFF2-40B4-BE49-F238E27FC236}">
                <a16:creationId xmlns:a16="http://schemas.microsoft.com/office/drawing/2014/main" id="{329193F9-D1DC-9BC4-B669-680A21E307E2}"/>
              </a:ext>
            </a:extLst>
          </p:cNvPr>
          <p:cNvSpPr/>
          <p:nvPr/>
        </p:nvSpPr>
        <p:spPr>
          <a:xfrm>
            <a:off x="2087146" y="3759493"/>
            <a:ext cx="518784" cy="518784"/>
          </a:xfrm>
          <a:prstGeom prst="diamond">
            <a:avLst/>
          </a:prstGeom>
          <a:solidFill>
            <a:srgbClr val="D82A2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HK" dirty="0"/>
              <a:t>2</a:t>
            </a:r>
            <a:endParaRPr lang="zh-Hans-HK" altLang="en-US" dirty="0"/>
          </a:p>
        </p:txBody>
      </p:sp>
      <p:sp>
        <p:nvSpPr>
          <p:cNvPr id="27" name="平行四边形 26">
            <a:extLst>
              <a:ext uri="{FF2B5EF4-FFF2-40B4-BE49-F238E27FC236}">
                <a16:creationId xmlns:a16="http://schemas.microsoft.com/office/drawing/2014/main" id="{68A92D4F-555D-4F35-6933-DB340DA3BB7B}"/>
              </a:ext>
            </a:extLst>
          </p:cNvPr>
          <p:cNvSpPr/>
          <p:nvPr/>
        </p:nvSpPr>
        <p:spPr>
          <a:xfrm>
            <a:off x="2285701" y="4841734"/>
            <a:ext cx="1686438" cy="518785"/>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sz="1600" b="1" i="1" dirty="0">
                <a:solidFill>
                  <a:schemeClr val="bg1"/>
                </a:solidFill>
                <a:effectLst/>
                <a:latin typeface="微软雅黑" panose="020B0503020204020204" pitchFamily="34" charset="-122"/>
                <a:ea typeface="微软雅黑" panose="020B0503020204020204" pitchFamily="34" charset="-122"/>
              </a:rPr>
              <a:t>数据结构</a:t>
            </a:r>
            <a:endParaRPr lang="zh-CN" altLang="en-US" sz="1600" i="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8" name="菱形 27">
            <a:extLst>
              <a:ext uri="{FF2B5EF4-FFF2-40B4-BE49-F238E27FC236}">
                <a16:creationId xmlns:a16="http://schemas.microsoft.com/office/drawing/2014/main" id="{DA7DEFC7-EA3E-417F-2488-8AE6995A406C}"/>
              </a:ext>
            </a:extLst>
          </p:cNvPr>
          <p:cNvSpPr/>
          <p:nvPr/>
        </p:nvSpPr>
        <p:spPr>
          <a:xfrm>
            <a:off x="2087146" y="4582342"/>
            <a:ext cx="518784" cy="518784"/>
          </a:xfrm>
          <a:prstGeom prst="diamond">
            <a:avLst/>
          </a:prstGeom>
          <a:solidFill>
            <a:srgbClr val="D82A2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HK" dirty="0"/>
              <a:t>3</a:t>
            </a:r>
            <a:endParaRPr lang="zh-Hans-HK" altLang="en-US" dirty="0"/>
          </a:p>
        </p:txBody>
      </p:sp>
      <p:sp>
        <p:nvSpPr>
          <p:cNvPr id="22" name="菱形 21">
            <a:extLst>
              <a:ext uri="{FF2B5EF4-FFF2-40B4-BE49-F238E27FC236}">
                <a16:creationId xmlns:a16="http://schemas.microsoft.com/office/drawing/2014/main" id="{B235DBFA-C5D5-7312-ADD8-C4FE0399C67C}"/>
              </a:ext>
            </a:extLst>
          </p:cNvPr>
          <p:cNvSpPr/>
          <p:nvPr/>
        </p:nvSpPr>
        <p:spPr>
          <a:xfrm>
            <a:off x="8994318" y="5457976"/>
            <a:ext cx="518784" cy="518784"/>
          </a:xfrm>
          <a:prstGeom prst="diamond">
            <a:avLst/>
          </a:prstGeom>
          <a:solidFill>
            <a:srgbClr val="D82A2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HK" dirty="0"/>
              <a:t>8</a:t>
            </a:r>
            <a:endParaRPr lang="zh-Hans-HK" altLang="en-US" dirty="0"/>
          </a:p>
        </p:txBody>
      </p:sp>
      <p:pic>
        <p:nvPicPr>
          <p:cNvPr id="1026" name="Picture 2" descr="查看源图像">
            <a:extLst>
              <a:ext uri="{FF2B5EF4-FFF2-40B4-BE49-F238E27FC236}">
                <a16:creationId xmlns:a16="http://schemas.microsoft.com/office/drawing/2014/main" id="{7DB1C019-E3B7-D48F-AFAF-151517F234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3377" y="3802002"/>
            <a:ext cx="2565246" cy="1771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7874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标题 1">
            <a:extLst>
              <a:ext uri="{FF2B5EF4-FFF2-40B4-BE49-F238E27FC236}">
                <a16:creationId xmlns:a16="http://schemas.microsoft.com/office/drawing/2014/main" id="{18C3B467-088C-4F3D-A9A7-105C4E1E20CD}"/>
              </a:ext>
            </a:extLst>
          </p:cNvPr>
          <p:cNvSpPr>
            <a:spLocks noGrp="1"/>
          </p:cNvSpPr>
          <p:nvPr>
            <p:ph type="ctrTitle"/>
          </p:nvPr>
        </p:nvSpPr>
        <p:spPr>
          <a:xfrm>
            <a:off x="2085458" y="1831407"/>
            <a:ext cx="8021083" cy="3193508"/>
          </a:xfrm>
        </p:spPr>
        <p:txBody>
          <a:bodyPr rtlCol="0">
            <a:normAutofit/>
          </a:bodyPr>
          <a:lstStyle/>
          <a:p>
            <a:r>
              <a:rPr lang="zh-CN" altLang="en-US" sz="9600" b="1" dirty="0">
                <a:solidFill>
                  <a:schemeClr val="bg1"/>
                </a:solidFill>
                <a:latin typeface="Microsoft YaHei UI" panose="020B0503020204020204" pitchFamily="34" charset="-122"/>
                <a:ea typeface="Microsoft YaHei UI" panose="020B0503020204020204" pitchFamily="34" charset="-122"/>
              </a:rPr>
              <a:t>谢谢观看</a:t>
            </a:r>
            <a:endParaRPr lang="en-US" altLang="zh-CN" sz="9600" b="1" dirty="0">
              <a:solidFill>
                <a:schemeClr val="bg1"/>
              </a:solidFill>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87196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05FB6B3E-4251-795D-AB3B-8797D018B14D}"/>
              </a:ext>
            </a:extLst>
          </p:cNvPr>
          <p:cNvSpPr txBox="1"/>
          <p:nvPr/>
        </p:nvSpPr>
        <p:spPr>
          <a:xfrm>
            <a:off x="2341032" y="2543938"/>
            <a:ext cx="7509933" cy="2202013"/>
          </a:xfrm>
          <a:prstGeom prst="rect">
            <a:avLst/>
          </a:prstGeom>
          <a:noFill/>
        </p:spPr>
        <p:txBody>
          <a:bodyPr wrap="square">
            <a:spAutoFit/>
          </a:bodyPr>
          <a:lstStyle/>
          <a:p>
            <a:pPr lvl="0" algn="ctr">
              <a:lnSpc>
                <a:spcPct val="200000"/>
              </a:lnSpc>
              <a:tabLst>
                <a:tab pos="228600" algn="l"/>
              </a:tabLst>
            </a:pPr>
            <a:r>
              <a:rPr lang="zh-CN" altLang="zh-Hans-HK" sz="2400" kern="100" dirty="0">
                <a:effectLst/>
                <a:latin typeface="微软雅黑" panose="020B0503020204020204" pitchFamily="34" charset="-122"/>
                <a:ea typeface="微软雅黑" panose="020B0503020204020204" pitchFamily="34" charset="-122"/>
              </a:rPr>
              <a:t>请说明</a:t>
            </a:r>
            <a:r>
              <a:rPr lang="en-US" altLang="zh-Hans-HK" sz="2400" kern="100" dirty="0">
                <a:effectLst/>
                <a:latin typeface="微软雅黑" panose="020B0503020204020204" pitchFamily="34" charset="-122"/>
                <a:ea typeface="微软雅黑" panose="020B0503020204020204" pitchFamily="34" charset="-122"/>
              </a:rPr>
              <a:t>school</a:t>
            </a:r>
            <a:r>
              <a:rPr lang="zh-CN" altLang="zh-Hans-HK" sz="2400" kern="100" dirty="0">
                <a:effectLst/>
                <a:latin typeface="微软雅黑" panose="020B0503020204020204" pitchFamily="34" charset="-122"/>
                <a:ea typeface="微软雅黑" panose="020B0503020204020204" pitchFamily="34" charset="-122"/>
              </a:rPr>
              <a:t>数据库中各表的主键和外键。</a:t>
            </a:r>
            <a:endParaRPr lang="en-US" altLang="zh-CN" sz="2400" kern="100" dirty="0">
              <a:effectLst/>
              <a:latin typeface="微软雅黑" panose="020B0503020204020204" pitchFamily="34" charset="-122"/>
              <a:ea typeface="微软雅黑" panose="020B0503020204020204" pitchFamily="34" charset="-122"/>
            </a:endParaRPr>
          </a:p>
          <a:p>
            <a:pPr lvl="0" algn="ctr">
              <a:lnSpc>
                <a:spcPct val="200000"/>
              </a:lnSpc>
              <a:tabLst>
                <a:tab pos="228600" algn="l"/>
              </a:tabLst>
            </a:pPr>
            <a:r>
              <a:rPr lang="zh-CN" altLang="zh-Hans-HK" sz="2400" kern="100" dirty="0">
                <a:effectLst/>
                <a:latin typeface="微软雅黑" panose="020B0503020204020204" pitchFamily="34" charset="-122"/>
                <a:ea typeface="微软雅黑" panose="020B0503020204020204" pitchFamily="34" charset="-122"/>
              </a:rPr>
              <a:t>同时说明：在学生表中的</a:t>
            </a:r>
            <a:r>
              <a:rPr lang="en-US" altLang="zh-Hans-HK" sz="2400" kern="100" dirty="0" err="1">
                <a:effectLst/>
                <a:latin typeface="微软雅黑" panose="020B0503020204020204" pitchFamily="34" charset="-122"/>
                <a:ea typeface="微软雅黑" panose="020B0503020204020204" pitchFamily="34" charset="-122"/>
              </a:rPr>
              <a:t>yxh</a:t>
            </a:r>
            <a:r>
              <a:rPr lang="zh-CN" altLang="zh-Hans-HK" sz="2400" kern="100" dirty="0">
                <a:effectLst/>
                <a:latin typeface="微软雅黑" panose="020B0503020204020204" pitchFamily="34" charset="-122"/>
                <a:ea typeface="微软雅黑" panose="020B0503020204020204" pitchFamily="34" charset="-122"/>
              </a:rPr>
              <a:t>字段输入“</a:t>
            </a:r>
            <a:r>
              <a:rPr lang="en-US" altLang="zh-Hans-HK" sz="2400" kern="100" dirty="0">
                <a:effectLst/>
                <a:latin typeface="微软雅黑" panose="020B0503020204020204" pitchFamily="34" charset="-122"/>
                <a:ea typeface="微软雅黑" panose="020B0503020204020204" pitchFamily="34" charset="-122"/>
              </a:rPr>
              <a:t>04</a:t>
            </a:r>
            <a:r>
              <a:rPr lang="zh-CN" altLang="zh-Hans-HK" sz="2400" kern="100" dirty="0">
                <a:effectLst/>
                <a:latin typeface="微软雅黑" panose="020B0503020204020204" pitchFamily="34" charset="-122"/>
                <a:ea typeface="微软雅黑" panose="020B0503020204020204" pitchFamily="34" charset="-122"/>
              </a:rPr>
              <a:t>”或在院系表中删除</a:t>
            </a:r>
            <a:r>
              <a:rPr lang="en-US" altLang="zh-Hans-HK" sz="2400" kern="100" dirty="0" err="1">
                <a:effectLst/>
                <a:latin typeface="微软雅黑" panose="020B0503020204020204" pitchFamily="34" charset="-122"/>
                <a:ea typeface="微软雅黑" panose="020B0503020204020204" pitchFamily="34" charset="-122"/>
              </a:rPr>
              <a:t>yxh</a:t>
            </a:r>
            <a:r>
              <a:rPr lang="zh-CN" altLang="zh-Hans-HK" sz="2400" kern="100" dirty="0">
                <a:effectLst/>
                <a:latin typeface="微软雅黑" panose="020B0503020204020204" pitchFamily="34" charset="-122"/>
                <a:ea typeface="微软雅黑" panose="020B0503020204020204" pitchFamily="34" charset="-122"/>
              </a:rPr>
              <a:t>为“</a:t>
            </a:r>
            <a:r>
              <a:rPr lang="en-US" altLang="zh-Hans-HK" sz="2400" kern="100" dirty="0">
                <a:effectLst/>
                <a:latin typeface="微软雅黑" panose="020B0503020204020204" pitchFamily="34" charset="-122"/>
                <a:ea typeface="微软雅黑" panose="020B0503020204020204" pitchFamily="34" charset="-122"/>
              </a:rPr>
              <a:t>01</a:t>
            </a:r>
            <a:r>
              <a:rPr lang="zh-CN" altLang="zh-Hans-HK" sz="2400" kern="100" dirty="0">
                <a:effectLst/>
                <a:latin typeface="微软雅黑" panose="020B0503020204020204" pitchFamily="34" charset="-122"/>
                <a:ea typeface="微软雅黑" panose="020B0503020204020204" pitchFamily="34" charset="-122"/>
              </a:rPr>
              <a:t>”记录，会有什么结果？为什么？</a:t>
            </a:r>
            <a:endParaRPr lang="zh-Hans-HK" altLang="zh-Hans-HK" sz="2400" kern="100" dirty="0">
              <a:effectLst/>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6B4DC1CA-02A2-2A69-267F-F5B705D3C611}"/>
              </a:ext>
            </a:extLst>
          </p:cNvPr>
          <p:cNvSpPr txBox="1"/>
          <p:nvPr/>
        </p:nvSpPr>
        <p:spPr>
          <a:xfrm>
            <a:off x="5364068" y="1646767"/>
            <a:ext cx="1463862" cy="707886"/>
          </a:xfrm>
          <a:prstGeom prst="rect">
            <a:avLst/>
          </a:prstGeom>
          <a:noFill/>
        </p:spPr>
        <p:txBody>
          <a:bodyPr wrap="none" rtlCol="0">
            <a:spAutoFit/>
          </a:bodyPr>
          <a:lstStyle/>
          <a:p>
            <a:r>
              <a:rPr lang="zh-CN" altLang="en-US" sz="4000" dirty="0">
                <a:latin typeface="方正新书宋_GBK" panose="02000000000000000000" pitchFamily="2" charset="-122"/>
                <a:ea typeface="方正新书宋_GBK" panose="02000000000000000000" pitchFamily="2" charset="-122"/>
              </a:rPr>
              <a:t>问题</a:t>
            </a:r>
            <a:r>
              <a:rPr lang="en-US" altLang="zh-CN" sz="4000" dirty="0">
                <a:latin typeface="方正新书宋_GBK" panose="02000000000000000000" pitchFamily="2" charset="-122"/>
                <a:ea typeface="方正新书宋_GBK" panose="02000000000000000000" pitchFamily="2" charset="-122"/>
              </a:rPr>
              <a:t>1</a:t>
            </a:r>
            <a:endParaRPr lang="zh-Hans-HK" altLang="en-US" sz="4000" dirty="0">
              <a:latin typeface="方正新书宋_GBK" panose="02000000000000000000" pitchFamily="2" charset="-122"/>
              <a:ea typeface="方正新书宋_GBK" panose="02000000000000000000" pitchFamily="2" charset="-122"/>
            </a:endParaRPr>
          </a:p>
        </p:txBody>
      </p:sp>
    </p:spTree>
    <p:extLst>
      <p:ext uri="{BB962C8B-B14F-4D97-AF65-F5344CB8AC3E}">
        <p14:creationId xmlns:p14="http://schemas.microsoft.com/office/powerpoint/2010/main" val="20495487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4">
            <a:extLst>
              <a:ext uri="{FF2B5EF4-FFF2-40B4-BE49-F238E27FC236}">
                <a16:creationId xmlns:a16="http://schemas.microsoft.com/office/drawing/2014/main" id="{8F561E3B-87EA-ABFD-E83B-33C397B993B3}"/>
              </a:ext>
            </a:extLst>
          </p:cNvPr>
          <p:cNvGraphicFramePr>
            <a:graphicFrameLocks noGrp="1"/>
          </p:cNvGraphicFramePr>
          <p:nvPr>
            <p:ph idx="1"/>
            <p:extLst>
              <p:ext uri="{D42A27DB-BD31-4B8C-83A1-F6EECF244321}">
                <p14:modId xmlns:p14="http://schemas.microsoft.com/office/powerpoint/2010/main" val="2274476863"/>
              </p:ext>
            </p:extLst>
          </p:nvPr>
        </p:nvGraphicFramePr>
        <p:xfrm>
          <a:off x="1066800" y="2103438"/>
          <a:ext cx="10058397" cy="2912671"/>
        </p:xfrm>
        <a:graphic>
          <a:graphicData uri="http://schemas.openxmlformats.org/drawingml/2006/table">
            <a:tbl>
              <a:tblPr firstRow="1" bandRow="1">
                <a:tableStyleId>{5C22544A-7EE6-4342-B048-85BDC9FD1C3A}</a:tableStyleId>
              </a:tblPr>
              <a:tblGrid>
                <a:gridCol w="3352799">
                  <a:extLst>
                    <a:ext uri="{9D8B030D-6E8A-4147-A177-3AD203B41FA5}">
                      <a16:colId xmlns:a16="http://schemas.microsoft.com/office/drawing/2014/main" val="2349945296"/>
                    </a:ext>
                  </a:extLst>
                </a:gridCol>
                <a:gridCol w="3352799">
                  <a:extLst>
                    <a:ext uri="{9D8B030D-6E8A-4147-A177-3AD203B41FA5}">
                      <a16:colId xmlns:a16="http://schemas.microsoft.com/office/drawing/2014/main" val="2188252706"/>
                    </a:ext>
                  </a:extLst>
                </a:gridCol>
                <a:gridCol w="3352799">
                  <a:extLst>
                    <a:ext uri="{9D8B030D-6E8A-4147-A177-3AD203B41FA5}">
                      <a16:colId xmlns:a16="http://schemas.microsoft.com/office/drawing/2014/main" val="664292042"/>
                    </a:ext>
                  </a:extLst>
                </a:gridCol>
              </a:tblGrid>
              <a:tr h="370840">
                <a:tc>
                  <a:txBody>
                    <a:bodyPr/>
                    <a:lstStyle/>
                    <a:p>
                      <a:r>
                        <a:rPr lang="zh-CN" altLang="en-US" dirty="0"/>
                        <a:t>表名</a:t>
                      </a:r>
                    </a:p>
                  </a:txBody>
                  <a:tcPr/>
                </a:tc>
                <a:tc>
                  <a:txBody>
                    <a:bodyPr/>
                    <a:lstStyle/>
                    <a:p>
                      <a:r>
                        <a:rPr lang="zh-CN" altLang="en-US" dirty="0"/>
                        <a:t>主键</a:t>
                      </a:r>
                    </a:p>
                  </a:txBody>
                  <a:tcPr/>
                </a:tc>
                <a:tc>
                  <a:txBody>
                    <a:bodyPr/>
                    <a:lstStyle/>
                    <a:p>
                      <a:r>
                        <a:rPr lang="zh-CN" altLang="en-US" dirty="0"/>
                        <a:t>外键</a:t>
                      </a:r>
                    </a:p>
                  </a:txBody>
                  <a:tcPr/>
                </a:tc>
                <a:extLst>
                  <a:ext uri="{0D108BD9-81ED-4DB2-BD59-A6C34878D82A}">
                    <a16:rowId xmlns:a16="http://schemas.microsoft.com/office/drawing/2014/main" val="2252285063"/>
                  </a:ext>
                </a:extLst>
              </a:tr>
              <a:tr h="418391">
                <a:tc>
                  <a:txBody>
                    <a:bodyPr/>
                    <a:lstStyle/>
                    <a:p>
                      <a:r>
                        <a:rPr lang="zh-CN" altLang="en-US" dirty="0"/>
                        <a:t>学生表</a:t>
                      </a:r>
                      <a:r>
                        <a:rPr lang="en-US" altLang="zh-CN" dirty="0"/>
                        <a:t>S</a:t>
                      </a:r>
                      <a:endParaRPr lang="zh-CN" altLang="en-US" dirty="0"/>
                    </a:p>
                  </a:txBody>
                  <a:tcPr/>
                </a:tc>
                <a:tc>
                  <a:txBody>
                    <a:bodyPr/>
                    <a:lstStyle/>
                    <a:p>
                      <a:r>
                        <a:rPr lang="zh-CN" altLang="en-US" dirty="0"/>
                        <a:t>学号</a:t>
                      </a:r>
                      <a:r>
                        <a:rPr lang="en-US" altLang="zh-CN" dirty="0" err="1"/>
                        <a:t>Xh</a:t>
                      </a:r>
                      <a:endParaRPr lang="zh-CN" altLang="en-US" dirty="0"/>
                    </a:p>
                  </a:txBody>
                  <a:tcPr/>
                </a:tc>
                <a:tc>
                  <a:txBody>
                    <a:bodyPr/>
                    <a:lstStyle/>
                    <a:p>
                      <a:r>
                        <a:rPr lang="zh-CN" altLang="en-US" dirty="0"/>
                        <a:t>院系号</a:t>
                      </a:r>
                      <a:r>
                        <a:rPr lang="en-US" altLang="zh-CN" dirty="0" err="1"/>
                        <a:t>yxh</a:t>
                      </a:r>
                      <a:endParaRPr lang="zh-CN" altLang="en-US" dirty="0"/>
                    </a:p>
                  </a:txBody>
                  <a:tcPr/>
                </a:tc>
                <a:extLst>
                  <a:ext uri="{0D108BD9-81ED-4DB2-BD59-A6C34878D82A}">
                    <a16:rowId xmlns:a16="http://schemas.microsoft.com/office/drawing/2014/main" val="494196478"/>
                  </a:ext>
                </a:extLst>
              </a:tr>
              <a:tr h="370840">
                <a:tc>
                  <a:txBody>
                    <a:bodyPr/>
                    <a:lstStyle/>
                    <a:p>
                      <a:r>
                        <a:rPr lang="zh-CN" altLang="en-US" dirty="0"/>
                        <a:t>院系表</a:t>
                      </a:r>
                      <a:r>
                        <a:rPr lang="en-US" altLang="zh-CN" dirty="0"/>
                        <a:t>D</a:t>
                      </a:r>
                      <a:endParaRPr lang="zh-CN" altLang="en-US" dirty="0"/>
                    </a:p>
                  </a:txBody>
                  <a:tcPr/>
                </a:tc>
                <a:tc>
                  <a:txBody>
                    <a:bodyPr/>
                    <a:lstStyle/>
                    <a:p>
                      <a:r>
                        <a:rPr lang="zh-CN" altLang="en-US" dirty="0"/>
                        <a:t>院系号</a:t>
                      </a:r>
                      <a:r>
                        <a:rPr lang="en-US" altLang="zh-CN" dirty="0" err="1"/>
                        <a:t>Yxh</a:t>
                      </a:r>
                      <a:endParaRPr lang="zh-CN" altLang="en-US" dirty="0"/>
                    </a:p>
                  </a:txBody>
                  <a:tcPr/>
                </a:tc>
                <a:tc>
                  <a:txBody>
                    <a:bodyPr/>
                    <a:lstStyle/>
                    <a:p>
                      <a:endParaRPr lang="zh-CN" altLang="en-US" dirty="0"/>
                    </a:p>
                  </a:txBody>
                  <a:tcPr/>
                </a:tc>
                <a:extLst>
                  <a:ext uri="{0D108BD9-81ED-4DB2-BD59-A6C34878D82A}">
                    <a16:rowId xmlns:a16="http://schemas.microsoft.com/office/drawing/2014/main" val="3995350228"/>
                  </a:ext>
                </a:extLst>
              </a:tr>
              <a:tr h="370840">
                <a:tc>
                  <a:txBody>
                    <a:bodyPr/>
                    <a:lstStyle/>
                    <a:p>
                      <a:r>
                        <a:rPr lang="zh-CN" altLang="en-US" dirty="0"/>
                        <a:t>教师表</a:t>
                      </a:r>
                      <a:r>
                        <a:rPr lang="en-US" altLang="zh-CN" dirty="0"/>
                        <a:t>T</a:t>
                      </a:r>
                      <a:endParaRPr lang="zh-CN" altLang="en-US" dirty="0"/>
                    </a:p>
                  </a:txBody>
                  <a:tcPr/>
                </a:tc>
                <a:tc>
                  <a:txBody>
                    <a:bodyPr/>
                    <a:lstStyle/>
                    <a:p>
                      <a:r>
                        <a:rPr lang="zh-CN" altLang="en-US" dirty="0"/>
                        <a:t>工号</a:t>
                      </a:r>
                      <a:r>
                        <a:rPr lang="en-US" altLang="zh-CN" dirty="0" err="1"/>
                        <a:t>Gh</a:t>
                      </a:r>
                      <a:endParaRPr lang="zh-CN" altLang="en-US" dirty="0"/>
                    </a:p>
                  </a:txBody>
                  <a:tcPr/>
                </a:tc>
                <a:tc>
                  <a:txBody>
                    <a:bodyPr/>
                    <a:lstStyle/>
                    <a:p>
                      <a:r>
                        <a:rPr lang="zh-CN" altLang="en-US" dirty="0"/>
                        <a:t>院系号</a:t>
                      </a:r>
                      <a:r>
                        <a:rPr lang="en-US" altLang="zh-CN" dirty="0" err="1"/>
                        <a:t>yxh</a:t>
                      </a:r>
                      <a:endParaRPr lang="zh-CN" altLang="en-US" dirty="0"/>
                    </a:p>
                  </a:txBody>
                  <a:tcPr/>
                </a:tc>
                <a:extLst>
                  <a:ext uri="{0D108BD9-81ED-4DB2-BD59-A6C34878D82A}">
                    <a16:rowId xmlns:a16="http://schemas.microsoft.com/office/drawing/2014/main" val="689592394"/>
                  </a:ext>
                </a:extLst>
              </a:tr>
              <a:tr h="370840">
                <a:tc>
                  <a:txBody>
                    <a:bodyPr/>
                    <a:lstStyle/>
                    <a:p>
                      <a:r>
                        <a:rPr lang="zh-CN" altLang="en-US" dirty="0"/>
                        <a:t>课程表</a:t>
                      </a:r>
                      <a:r>
                        <a:rPr lang="en-US" altLang="zh-CN" dirty="0"/>
                        <a:t>C</a:t>
                      </a:r>
                      <a:endParaRPr lang="zh-CN" altLang="en-US" dirty="0"/>
                    </a:p>
                  </a:txBody>
                  <a:tcPr/>
                </a:tc>
                <a:tc>
                  <a:txBody>
                    <a:bodyPr/>
                    <a:lstStyle/>
                    <a:p>
                      <a:r>
                        <a:rPr lang="zh-CN" altLang="en-US" dirty="0"/>
                        <a:t>课号</a:t>
                      </a:r>
                      <a:r>
                        <a:rPr lang="en-US" altLang="zh-CN" dirty="0" err="1"/>
                        <a:t>kh</a:t>
                      </a:r>
                      <a:endParaRPr lang="zh-CN" altLang="en-US" dirty="0"/>
                    </a:p>
                  </a:txBody>
                  <a:tcPr/>
                </a:tc>
                <a:tc>
                  <a:txBody>
                    <a:bodyPr/>
                    <a:lstStyle/>
                    <a:p>
                      <a:r>
                        <a:rPr lang="zh-CN" altLang="en-US" dirty="0"/>
                        <a:t>院系号</a:t>
                      </a:r>
                      <a:r>
                        <a:rPr lang="en-US" altLang="zh-CN" dirty="0" err="1"/>
                        <a:t>yxh</a:t>
                      </a:r>
                      <a:endParaRPr lang="zh-CN" altLang="en-US" dirty="0"/>
                    </a:p>
                  </a:txBody>
                  <a:tcPr/>
                </a:tc>
                <a:extLst>
                  <a:ext uri="{0D108BD9-81ED-4DB2-BD59-A6C34878D82A}">
                    <a16:rowId xmlns:a16="http://schemas.microsoft.com/office/drawing/2014/main" val="1373376286"/>
                  </a:ext>
                </a:extLst>
              </a:tr>
              <a:tr h="370840">
                <a:tc>
                  <a:txBody>
                    <a:bodyPr/>
                    <a:lstStyle/>
                    <a:p>
                      <a:r>
                        <a:rPr lang="zh-CN" altLang="en-US" dirty="0"/>
                        <a:t>开课表</a:t>
                      </a:r>
                      <a:r>
                        <a:rPr lang="en-US" altLang="zh-CN" dirty="0"/>
                        <a:t>O</a:t>
                      </a:r>
                      <a:endParaRPr lang="zh-CN" altLang="en-US" dirty="0"/>
                    </a:p>
                  </a:txBody>
                  <a:tcPr/>
                </a:tc>
                <a:tc>
                  <a:txBody>
                    <a:bodyPr/>
                    <a:lstStyle/>
                    <a:p>
                      <a:r>
                        <a:rPr lang="zh-CN" altLang="en-US" dirty="0"/>
                        <a:t>学期，课号，工号</a:t>
                      </a:r>
                      <a:r>
                        <a:rPr lang="en-US" altLang="zh-CN" dirty="0"/>
                        <a:t>(</a:t>
                      </a:r>
                      <a:r>
                        <a:rPr lang="en-US" altLang="zh-CN" dirty="0" err="1"/>
                        <a:t>xq,kh,gh</a:t>
                      </a:r>
                      <a:r>
                        <a:rPr lang="en-US" altLang="zh-CN" dirty="0"/>
                        <a:t>)</a:t>
                      </a:r>
                      <a:endParaRPr lang="zh-CN" altLang="en-US" dirty="0"/>
                    </a:p>
                  </a:txBody>
                  <a:tcPr/>
                </a:tc>
                <a:tc>
                  <a:txBody>
                    <a:bodyPr/>
                    <a:lstStyle/>
                    <a:p>
                      <a:r>
                        <a:rPr lang="zh-CN" altLang="en-US" dirty="0"/>
                        <a:t>课号</a:t>
                      </a:r>
                      <a:r>
                        <a:rPr lang="en-US" altLang="zh-CN" dirty="0" err="1"/>
                        <a:t>kh</a:t>
                      </a:r>
                      <a:r>
                        <a:rPr lang="zh-CN" altLang="en-US" dirty="0"/>
                        <a:t>，工号</a:t>
                      </a:r>
                      <a:r>
                        <a:rPr lang="en-US" altLang="zh-CN" dirty="0" err="1"/>
                        <a:t>gh</a:t>
                      </a:r>
                      <a:endParaRPr lang="zh-CN" altLang="en-US" dirty="0"/>
                    </a:p>
                  </a:txBody>
                  <a:tcPr/>
                </a:tc>
                <a:extLst>
                  <a:ext uri="{0D108BD9-81ED-4DB2-BD59-A6C34878D82A}">
                    <a16:rowId xmlns:a16="http://schemas.microsoft.com/office/drawing/2014/main" val="2702653225"/>
                  </a:ext>
                </a:extLst>
              </a:tr>
              <a:tr h="370840">
                <a:tc>
                  <a:txBody>
                    <a:bodyPr/>
                    <a:lstStyle/>
                    <a:p>
                      <a:r>
                        <a:rPr lang="zh-CN" altLang="en-US" dirty="0"/>
                        <a:t>选课表</a:t>
                      </a:r>
                      <a:r>
                        <a:rPr lang="en-US" altLang="zh-CN" dirty="0"/>
                        <a:t>E</a:t>
                      </a:r>
                      <a:endParaRPr lang="zh-CN" altLang="en-US" dirty="0"/>
                    </a:p>
                  </a:txBody>
                  <a:tcPr/>
                </a:tc>
                <a:tc>
                  <a:txBody>
                    <a:bodyPr/>
                    <a:lstStyle/>
                    <a:p>
                      <a:r>
                        <a:rPr lang="zh-CN" altLang="en-US" dirty="0"/>
                        <a:t>学号，学期，课号，工号</a:t>
                      </a:r>
                      <a:r>
                        <a:rPr lang="en-US" altLang="zh-CN" dirty="0"/>
                        <a:t>(</a:t>
                      </a:r>
                      <a:r>
                        <a:rPr lang="en-US" altLang="zh-CN" dirty="0" err="1"/>
                        <a:t>Xh,xq,kh,gh</a:t>
                      </a:r>
                      <a:r>
                        <a:rPr lang="en-US" altLang="zh-CN" dirty="0"/>
                        <a:t>)</a:t>
                      </a:r>
                      <a:endParaRPr lang="zh-CN" altLang="en-US" dirty="0"/>
                    </a:p>
                  </a:txBody>
                  <a:tcPr/>
                </a:tc>
                <a:tc>
                  <a:txBody>
                    <a:bodyPr/>
                    <a:lstStyle/>
                    <a:p>
                      <a:r>
                        <a:rPr lang="zh-CN" altLang="en-US" dirty="0"/>
                        <a:t>学号</a:t>
                      </a:r>
                      <a:r>
                        <a:rPr lang="en-US" altLang="zh-CN" dirty="0" err="1"/>
                        <a:t>Xh</a:t>
                      </a:r>
                      <a:r>
                        <a:rPr lang="zh-CN" altLang="en-US" dirty="0"/>
                        <a:t>，课号</a:t>
                      </a:r>
                      <a:r>
                        <a:rPr lang="en-US" altLang="zh-CN" dirty="0" err="1"/>
                        <a:t>kh</a:t>
                      </a:r>
                      <a:r>
                        <a:rPr lang="zh-CN" altLang="en-US" dirty="0"/>
                        <a:t>，工号</a:t>
                      </a:r>
                      <a:r>
                        <a:rPr lang="en-US" altLang="zh-CN" dirty="0" err="1"/>
                        <a:t>gh</a:t>
                      </a:r>
                      <a:endParaRPr lang="zh-CN" altLang="en-US" dirty="0"/>
                    </a:p>
                  </a:txBody>
                  <a:tcPr/>
                </a:tc>
                <a:extLst>
                  <a:ext uri="{0D108BD9-81ED-4DB2-BD59-A6C34878D82A}">
                    <a16:rowId xmlns:a16="http://schemas.microsoft.com/office/drawing/2014/main" val="4064611546"/>
                  </a:ext>
                </a:extLst>
              </a:tr>
            </a:tbl>
          </a:graphicData>
        </a:graphic>
      </p:graphicFrame>
    </p:spTree>
    <p:extLst>
      <p:ext uri="{BB962C8B-B14F-4D97-AF65-F5344CB8AC3E}">
        <p14:creationId xmlns:p14="http://schemas.microsoft.com/office/powerpoint/2010/main" val="3691455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平行四边形 7">
            <a:extLst>
              <a:ext uri="{FF2B5EF4-FFF2-40B4-BE49-F238E27FC236}">
                <a16:creationId xmlns:a16="http://schemas.microsoft.com/office/drawing/2014/main" id="{6ACA983E-1BD9-6A61-E0EF-C922D2B68B1E}"/>
              </a:ext>
            </a:extLst>
          </p:cNvPr>
          <p:cNvSpPr/>
          <p:nvPr/>
        </p:nvSpPr>
        <p:spPr>
          <a:xfrm>
            <a:off x="737704" y="1923103"/>
            <a:ext cx="8604491" cy="161287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zh-Hans-HK" altLang="en-US" dirty="0">
                <a:solidFill>
                  <a:schemeClr val="bg1"/>
                </a:solidFill>
                <a:latin typeface="JetBrains Mono" panose="02000009000000000000" pitchFamily="49" charset="0"/>
                <a:cs typeface="JetBrains Mono" panose="02000009000000000000" pitchFamily="49" charset="0"/>
              </a:rPr>
              <a:t>[23000][1452] Cannot add or update a child row: a foreign key constraint fails (`school`.`s`, CONSTRAINT `fk_s_yxh` FOREIGN KEY (`yxh`) REFERENCES `d` (`Yxh`))</a:t>
            </a:r>
          </a:p>
        </p:txBody>
      </p:sp>
      <p:sp>
        <p:nvSpPr>
          <p:cNvPr id="6" name="平行四边形 5">
            <a:extLst>
              <a:ext uri="{FF2B5EF4-FFF2-40B4-BE49-F238E27FC236}">
                <a16:creationId xmlns:a16="http://schemas.microsoft.com/office/drawing/2014/main" id="{D7D8A5D8-E048-83BC-317E-3BECBC500835}"/>
              </a:ext>
            </a:extLst>
          </p:cNvPr>
          <p:cNvSpPr/>
          <p:nvPr/>
        </p:nvSpPr>
        <p:spPr>
          <a:xfrm>
            <a:off x="1103314" y="1013958"/>
            <a:ext cx="5106623" cy="106019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zh-Hans-HK" sz="1800" kern="100" dirty="0">
                <a:effectLst/>
                <a:latin typeface="微软雅黑" panose="020B0503020204020204" pitchFamily="34" charset="-122"/>
                <a:ea typeface="微软雅黑" panose="020B0503020204020204" pitchFamily="34" charset="-122"/>
              </a:rPr>
              <a:t>在学生表中的</a:t>
            </a:r>
            <a:r>
              <a:rPr lang="en-US" altLang="zh-Hans-HK" sz="1800" kern="100" dirty="0" err="1">
                <a:effectLst/>
                <a:latin typeface="微软雅黑" panose="020B0503020204020204" pitchFamily="34" charset="-122"/>
                <a:ea typeface="微软雅黑" panose="020B0503020204020204" pitchFamily="34" charset="-122"/>
              </a:rPr>
              <a:t>yxh</a:t>
            </a:r>
            <a:r>
              <a:rPr lang="zh-CN" altLang="zh-Hans-HK" sz="1800" kern="100" dirty="0">
                <a:effectLst/>
                <a:latin typeface="微软雅黑" panose="020B0503020204020204" pitchFamily="34" charset="-122"/>
                <a:ea typeface="微软雅黑" panose="020B0503020204020204" pitchFamily="34" charset="-122"/>
              </a:rPr>
              <a:t>字段输入“</a:t>
            </a:r>
            <a:r>
              <a:rPr lang="en-US" altLang="zh-Hans-HK" sz="1800" kern="100" dirty="0">
                <a:effectLst/>
                <a:latin typeface="微软雅黑" panose="020B0503020204020204" pitchFamily="34" charset="-122"/>
                <a:ea typeface="微软雅黑" panose="020B0503020204020204" pitchFamily="34" charset="-122"/>
              </a:rPr>
              <a:t>04</a:t>
            </a:r>
            <a:r>
              <a:rPr lang="zh-CN" altLang="zh-Hans-HK" sz="1800" kern="100" dirty="0">
                <a:effectLst/>
                <a:latin typeface="微软雅黑" panose="020B0503020204020204" pitchFamily="34" charset="-122"/>
                <a:ea typeface="微软雅黑" panose="020B0503020204020204" pitchFamily="34" charset="-122"/>
              </a:rPr>
              <a:t>”</a:t>
            </a:r>
            <a:endPar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7" name="椭圆 6">
            <a:extLst>
              <a:ext uri="{FF2B5EF4-FFF2-40B4-BE49-F238E27FC236}">
                <a16:creationId xmlns:a16="http://schemas.microsoft.com/office/drawing/2014/main" id="{DFB8F3F8-528A-65E5-0174-7048390A3C3A}"/>
              </a:ext>
            </a:extLst>
          </p:cNvPr>
          <p:cNvSpPr/>
          <p:nvPr/>
        </p:nvSpPr>
        <p:spPr>
          <a:xfrm>
            <a:off x="626255" y="547111"/>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800"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1</a:t>
            </a:r>
            <a:endParaRPr lang="zh-CN" altLang="en-US" sz="2800"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2" name="平行四边形 11">
            <a:extLst>
              <a:ext uri="{FF2B5EF4-FFF2-40B4-BE49-F238E27FC236}">
                <a16:creationId xmlns:a16="http://schemas.microsoft.com/office/drawing/2014/main" id="{BEA4FF17-6092-E1BB-E41E-94C9BF5E1233}"/>
              </a:ext>
            </a:extLst>
          </p:cNvPr>
          <p:cNvSpPr/>
          <p:nvPr/>
        </p:nvSpPr>
        <p:spPr>
          <a:xfrm>
            <a:off x="2501582" y="4557446"/>
            <a:ext cx="8604491" cy="161287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altLang="zh-Hans-HK" dirty="0">
                <a:solidFill>
                  <a:schemeClr val="bg1"/>
                </a:solidFill>
                <a:latin typeface="JetBrains Mono" panose="02000009000000000000" pitchFamily="49" charset="0"/>
                <a:cs typeface="JetBrains Mono" panose="02000009000000000000" pitchFamily="49" charset="0"/>
              </a:rPr>
              <a:t>[23000][1451] Cannot delete or update a parent row: a foreign key constraint fails (`</a:t>
            </a:r>
            <a:r>
              <a:rPr lang="en-US" altLang="zh-Hans-HK" dirty="0" err="1">
                <a:solidFill>
                  <a:schemeClr val="bg1"/>
                </a:solidFill>
                <a:latin typeface="JetBrains Mono" panose="02000009000000000000" pitchFamily="49" charset="0"/>
                <a:cs typeface="JetBrains Mono" panose="02000009000000000000" pitchFamily="49" charset="0"/>
              </a:rPr>
              <a:t>school`.`c</a:t>
            </a:r>
            <a:r>
              <a:rPr lang="en-US" altLang="zh-Hans-HK" dirty="0">
                <a:solidFill>
                  <a:schemeClr val="bg1"/>
                </a:solidFill>
                <a:latin typeface="JetBrains Mono" panose="02000009000000000000" pitchFamily="49" charset="0"/>
                <a:cs typeface="JetBrains Mono" panose="02000009000000000000" pitchFamily="49" charset="0"/>
              </a:rPr>
              <a:t>`, CONSTRAINT `</a:t>
            </a:r>
            <a:r>
              <a:rPr lang="en-US" altLang="zh-Hans-HK" dirty="0" err="1">
                <a:solidFill>
                  <a:schemeClr val="bg1"/>
                </a:solidFill>
                <a:latin typeface="JetBrains Mono" panose="02000009000000000000" pitchFamily="49" charset="0"/>
                <a:cs typeface="JetBrains Mono" panose="02000009000000000000" pitchFamily="49" charset="0"/>
              </a:rPr>
              <a:t>fk_c_yxh</a:t>
            </a:r>
            <a:r>
              <a:rPr lang="en-US" altLang="zh-Hans-HK" dirty="0">
                <a:solidFill>
                  <a:schemeClr val="bg1"/>
                </a:solidFill>
                <a:latin typeface="JetBrains Mono" panose="02000009000000000000" pitchFamily="49" charset="0"/>
                <a:cs typeface="JetBrains Mono" panose="02000009000000000000" pitchFamily="49" charset="0"/>
              </a:rPr>
              <a:t>` FOREIGN KEY (`</a:t>
            </a:r>
            <a:r>
              <a:rPr lang="en-US" altLang="zh-Hans-HK" dirty="0" err="1">
                <a:solidFill>
                  <a:schemeClr val="bg1"/>
                </a:solidFill>
                <a:latin typeface="JetBrains Mono" panose="02000009000000000000" pitchFamily="49" charset="0"/>
                <a:cs typeface="JetBrains Mono" panose="02000009000000000000" pitchFamily="49" charset="0"/>
              </a:rPr>
              <a:t>yxh</a:t>
            </a:r>
            <a:r>
              <a:rPr lang="en-US" altLang="zh-Hans-HK" dirty="0">
                <a:solidFill>
                  <a:schemeClr val="bg1"/>
                </a:solidFill>
                <a:latin typeface="JetBrains Mono" panose="02000009000000000000" pitchFamily="49" charset="0"/>
                <a:cs typeface="JetBrains Mono" panose="02000009000000000000" pitchFamily="49" charset="0"/>
              </a:rPr>
              <a:t>`) REFERENCES `d` (`</a:t>
            </a:r>
            <a:r>
              <a:rPr lang="en-US" altLang="zh-Hans-HK" dirty="0" err="1">
                <a:solidFill>
                  <a:schemeClr val="bg1"/>
                </a:solidFill>
                <a:latin typeface="JetBrains Mono" panose="02000009000000000000" pitchFamily="49" charset="0"/>
                <a:cs typeface="JetBrains Mono" panose="02000009000000000000" pitchFamily="49" charset="0"/>
              </a:rPr>
              <a:t>Yxh</a:t>
            </a:r>
            <a:r>
              <a:rPr lang="en-US" altLang="zh-Hans-HK" dirty="0">
                <a:solidFill>
                  <a:schemeClr val="bg1"/>
                </a:solidFill>
                <a:latin typeface="JetBrains Mono" panose="02000009000000000000" pitchFamily="49" charset="0"/>
                <a:cs typeface="JetBrains Mono" panose="02000009000000000000" pitchFamily="49" charset="0"/>
              </a:rPr>
              <a:t>`))</a:t>
            </a:r>
            <a:endParaRPr lang="zh-Hans-HK" altLang="en-US" dirty="0">
              <a:solidFill>
                <a:schemeClr val="bg1"/>
              </a:solidFill>
              <a:latin typeface="JetBrains Mono" panose="02000009000000000000" pitchFamily="49" charset="0"/>
              <a:cs typeface="JetBrains Mono" panose="02000009000000000000" pitchFamily="49" charset="0"/>
            </a:endParaRPr>
          </a:p>
        </p:txBody>
      </p:sp>
      <p:sp>
        <p:nvSpPr>
          <p:cNvPr id="13" name="平行四边形 12">
            <a:extLst>
              <a:ext uri="{FF2B5EF4-FFF2-40B4-BE49-F238E27FC236}">
                <a16:creationId xmlns:a16="http://schemas.microsoft.com/office/drawing/2014/main" id="{3723E0EC-8D00-10AE-7431-465C848E9ADF}"/>
              </a:ext>
            </a:extLst>
          </p:cNvPr>
          <p:cNvSpPr/>
          <p:nvPr/>
        </p:nvSpPr>
        <p:spPr>
          <a:xfrm>
            <a:off x="6241012" y="3648301"/>
            <a:ext cx="5106623" cy="106019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zh-Hans-HK" sz="1800" kern="100" dirty="0">
                <a:effectLst/>
                <a:latin typeface="微软雅黑" panose="020B0503020204020204" pitchFamily="34" charset="-122"/>
                <a:ea typeface="微软雅黑" panose="020B0503020204020204" pitchFamily="34" charset="-122"/>
              </a:rPr>
              <a:t>在院系表中删除</a:t>
            </a:r>
            <a:r>
              <a:rPr lang="en-US" altLang="zh-Hans-HK" sz="1800" kern="100" dirty="0" err="1">
                <a:effectLst/>
                <a:latin typeface="微软雅黑" panose="020B0503020204020204" pitchFamily="34" charset="-122"/>
                <a:ea typeface="微软雅黑" panose="020B0503020204020204" pitchFamily="34" charset="-122"/>
              </a:rPr>
              <a:t>yxh</a:t>
            </a:r>
            <a:r>
              <a:rPr lang="zh-CN" altLang="zh-Hans-HK" sz="1800" kern="100" dirty="0">
                <a:effectLst/>
                <a:latin typeface="微软雅黑" panose="020B0503020204020204" pitchFamily="34" charset="-122"/>
                <a:ea typeface="微软雅黑" panose="020B0503020204020204" pitchFamily="34" charset="-122"/>
              </a:rPr>
              <a:t>为“</a:t>
            </a:r>
            <a:r>
              <a:rPr lang="en-US" altLang="zh-Hans-HK" sz="1800" kern="100" dirty="0">
                <a:effectLst/>
                <a:latin typeface="微软雅黑" panose="020B0503020204020204" pitchFamily="34" charset="-122"/>
                <a:ea typeface="微软雅黑" panose="020B0503020204020204" pitchFamily="34" charset="-122"/>
              </a:rPr>
              <a:t>01</a:t>
            </a:r>
            <a:r>
              <a:rPr lang="zh-CN" altLang="zh-Hans-HK" sz="1800" kern="100" dirty="0">
                <a:effectLst/>
                <a:latin typeface="微软雅黑" panose="020B0503020204020204" pitchFamily="34" charset="-122"/>
                <a:ea typeface="微软雅黑" panose="020B0503020204020204" pitchFamily="34" charset="-122"/>
              </a:rPr>
              <a:t>”记录</a:t>
            </a:r>
            <a:endPar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4" name="椭圆 13">
            <a:extLst>
              <a:ext uri="{FF2B5EF4-FFF2-40B4-BE49-F238E27FC236}">
                <a16:creationId xmlns:a16="http://schemas.microsoft.com/office/drawing/2014/main" id="{AEE2207E-34BF-6D3C-AE26-067F6E2B9184}"/>
              </a:ext>
            </a:extLst>
          </p:cNvPr>
          <p:cNvSpPr/>
          <p:nvPr/>
        </p:nvSpPr>
        <p:spPr>
          <a:xfrm>
            <a:off x="10615228" y="3181454"/>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800"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2</a:t>
            </a:r>
            <a:endParaRPr lang="zh-CN" altLang="en-US" sz="2800"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598291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平行四边形 7">
            <a:extLst>
              <a:ext uri="{FF2B5EF4-FFF2-40B4-BE49-F238E27FC236}">
                <a16:creationId xmlns:a16="http://schemas.microsoft.com/office/drawing/2014/main" id="{6ACA983E-1BD9-6A61-E0EF-C922D2B68B1E}"/>
              </a:ext>
            </a:extLst>
          </p:cNvPr>
          <p:cNvSpPr/>
          <p:nvPr/>
        </p:nvSpPr>
        <p:spPr>
          <a:xfrm>
            <a:off x="623406" y="4178377"/>
            <a:ext cx="8604491" cy="161287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zh-CN" altLang="en-US" dirty="0">
                <a:solidFill>
                  <a:schemeClr val="bg1"/>
                </a:solidFill>
                <a:latin typeface="JetBrains Mono" panose="02000009000000000000" pitchFamily="49" charset="0"/>
                <a:cs typeface="JetBrains Mono" panose="02000009000000000000" pitchFamily="49" charset="0"/>
              </a:rPr>
              <a:t>我们不能删除该条记录，因为该表是和其他表是关联起来的，所谓牵一发而动全身，所以说如果我们想要删除</a:t>
            </a:r>
            <a:r>
              <a:rPr lang="en-US" altLang="zh-CN" dirty="0" err="1">
                <a:solidFill>
                  <a:schemeClr val="bg1"/>
                </a:solidFill>
                <a:latin typeface="JetBrains Mono" panose="02000009000000000000" pitchFamily="49" charset="0"/>
                <a:cs typeface="JetBrains Mono" panose="02000009000000000000" pitchFamily="49" charset="0"/>
              </a:rPr>
              <a:t>yxh</a:t>
            </a:r>
            <a:r>
              <a:rPr lang="zh-CN" altLang="en-US" dirty="0">
                <a:solidFill>
                  <a:schemeClr val="bg1"/>
                </a:solidFill>
                <a:latin typeface="JetBrains Mono" panose="02000009000000000000" pitchFamily="49" charset="0"/>
                <a:cs typeface="JetBrains Mono" panose="02000009000000000000" pitchFamily="49" charset="0"/>
              </a:rPr>
              <a:t>为</a:t>
            </a:r>
            <a:r>
              <a:rPr lang="en-US" altLang="zh-CN" dirty="0">
                <a:solidFill>
                  <a:schemeClr val="bg1"/>
                </a:solidFill>
                <a:latin typeface="JetBrains Mono" panose="02000009000000000000" pitchFamily="49" charset="0"/>
                <a:cs typeface="JetBrains Mono" panose="02000009000000000000" pitchFamily="49" charset="0"/>
              </a:rPr>
              <a:t>’01’</a:t>
            </a:r>
            <a:r>
              <a:rPr lang="zh-CN" altLang="en-US" dirty="0">
                <a:solidFill>
                  <a:schemeClr val="bg1"/>
                </a:solidFill>
                <a:latin typeface="JetBrains Mono" panose="02000009000000000000" pitchFamily="49" charset="0"/>
                <a:cs typeface="JetBrains Mono" panose="02000009000000000000" pitchFamily="49" charset="0"/>
              </a:rPr>
              <a:t>的记录，我们需要事先将其他表中含有</a:t>
            </a:r>
            <a:r>
              <a:rPr lang="en-US" altLang="zh-CN" dirty="0">
                <a:solidFill>
                  <a:schemeClr val="bg1"/>
                </a:solidFill>
                <a:latin typeface="JetBrains Mono" panose="02000009000000000000" pitchFamily="49" charset="0"/>
                <a:cs typeface="JetBrains Mono" panose="02000009000000000000" pitchFamily="49" charset="0"/>
              </a:rPr>
              <a:t>’01’</a:t>
            </a:r>
            <a:r>
              <a:rPr lang="zh-CN" altLang="en-US" dirty="0">
                <a:solidFill>
                  <a:schemeClr val="bg1"/>
                </a:solidFill>
                <a:latin typeface="JetBrains Mono" panose="02000009000000000000" pitchFamily="49" charset="0"/>
                <a:cs typeface="JetBrains Mono" panose="02000009000000000000" pitchFamily="49" charset="0"/>
              </a:rPr>
              <a:t>的记录删除或者修改才可以。</a:t>
            </a:r>
            <a:endParaRPr lang="zh-Hans-HK" altLang="en-US" dirty="0">
              <a:solidFill>
                <a:schemeClr val="bg1"/>
              </a:solidFill>
              <a:latin typeface="JetBrains Mono" panose="02000009000000000000" pitchFamily="49" charset="0"/>
              <a:cs typeface="JetBrains Mono" panose="02000009000000000000" pitchFamily="49" charset="0"/>
            </a:endParaRPr>
          </a:p>
        </p:txBody>
      </p:sp>
      <p:sp>
        <p:nvSpPr>
          <p:cNvPr id="12" name="平行四边形 11">
            <a:extLst>
              <a:ext uri="{FF2B5EF4-FFF2-40B4-BE49-F238E27FC236}">
                <a16:creationId xmlns:a16="http://schemas.microsoft.com/office/drawing/2014/main" id="{BEA4FF17-6092-E1BB-E41E-94C9BF5E1233}"/>
              </a:ext>
            </a:extLst>
          </p:cNvPr>
          <p:cNvSpPr/>
          <p:nvPr/>
        </p:nvSpPr>
        <p:spPr>
          <a:xfrm>
            <a:off x="2501582" y="1904706"/>
            <a:ext cx="8604491" cy="161287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altLang="zh-Hans-HK" dirty="0">
                <a:solidFill>
                  <a:schemeClr val="bg1"/>
                </a:solidFill>
                <a:latin typeface="JetBrains Mono" panose="02000009000000000000" pitchFamily="49" charset="0"/>
                <a:cs typeface="JetBrains Mono" panose="02000009000000000000" pitchFamily="49" charset="0"/>
              </a:rPr>
              <a:t>[23000][1451] Cannot delete or update a parent row: a foreign key constraint fails (`</a:t>
            </a:r>
            <a:r>
              <a:rPr lang="en-US" altLang="zh-Hans-HK" dirty="0" err="1">
                <a:solidFill>
                  <a:schemeClr val="bg1"/>
                </a:solidFill>
                <a:latin typeface="JetBrains Mono" panose="02000009000000000000" pitchFamily="49" charset="0"/>
                <a:cs typeface="JetBrains Mono" panose="02000009000000000000" pitchFamily="49" charset="0"/>
              </a:rPr>
              <a:t>school`.`c</a:t>
            </a:r>
            <a:r>
              <a:rPr lang="en-US" altLang="zh-Hans-HK" dirty="0">
                <a:solidFill>
                  <a:schemeClr val="bg1"/>
                </a:solidFill>
                <a:latin typeface="JetBrains Mono" panose="02000009000000000000" pitchFamily="49" charset="0"/>
                <a:cs typeface="JetBrains Mono" panose="02000009000000000000" pitchFamily="49" charset="0"/>
              </a:rPr>
              <a:t>`, CONSTRAINT `</a:t>
            </a:r>
            <a:r>
              <a:rPr lang="en-US" altLang="zh-Hans-HK" dirty="0" err="1">
                <a:solidFill>
                  <a:schemeClr val="bg1"/>
                </a:solidFill>
                <a:latin typeface="JetBrains Mono" panose="02000009000000000000" pitchFamily="49" charset="0"/>
                <a:cs typeface="JetBrains Mono" panose="02000009000000000000" pitchFamily="49" charset="0"/>
              </a:rPr>
              <a:t>fk_c_yxh</a:t>
            </a:r>
            <a:r>
              <a:rPr lang="en-US" altLang="zh-Hans-HK" dirty="0">
                <a:solidFill>
                  <a:schemeClr val="bg1"/>
                </a:solidFill>
                <a:latin typeface="JetBrains Mono" panose="02000009000000000000" pitchFamily="49" charset="0"/>
                <a:cs typeface="JetBrains Mono" panose="02000009000000000000" pitchFamily="49" charset="0"/>
              </a:rPr>
              <a:t>` FOREIGN KEY (`</a:t>
            </a:r>
            <a:r>
              <a:rPr lang="en-US" altLang="zh-Hans-HK" dirty="0" err="1">
                <a:solidFill>
                  <a:schemeClr val="bg1"/>
                </a:solidFill>
                <a:latin typeface="JetBrains Mono" panose="02000009000000000000" pitchFamily="49" charset="0"/>
                <a:cs typeface="JetBrains Mono" panose="02000009000000000000" pitchFamily="49" charset="0"/>
              </a:rPr>
              <a:t>yxh</a:t>
            </a:r>
            <a:r>
              <a:rPr lang="en-US" altLang="zh-Hans-HK" dirty="0">
                <a:solidFill>
                  <a:schemeClr val="bg1"/>
                </a:solidFill>
                <a:latin typeface="JetBrains Mono" panose="02000009000000000000" pitchFamily="49" charset="0"/>
                <a:cs typeface="JetBrains Mono" panose="02000009000000000000" pitchFamily="49" charset="0"/>
              </a:rPr>
              <a:t>`) REFERENCES `d` (`</a:t>
            </a:r>
            <a:r>
              <a:rPr lang="en-US" altLang="zh-Hans-HK" dirty="0" err="1">
                <a:solidFill>
                  <a:schemeClr val="bg1"/>
                </a:solidFill>
                <a:latin typeface="JetBrains Mono" panose="02000009000000000000" pitchFamily="49" charset="0"/>
                <a:cs typeface="JetBrains Mono" panose="02000009000000000000" pitchFamily="49" charset="0"/>
              </a:rPr>
              <a:t>Yxh</a:t>
            </a:r>
            <a:r>
              <a:rPr lang="en-US" altLang="zh-Hans-HK" dirty="0">
                <a:solidFill>
                  <a:schemeClr val="bg1"/>
                </a:solidFill>
                <a:latin typeface="JetBrains Mono" panose="02000009000000000000" pitchFamily="49" charset="0"/>
                <a:cs typeface="JetBrains Mono" panose="02000009000000000000" pitchFamily="49" charset="0"/>
              </a:rPr>
              <a:t>`))</a:t>
            </a:r>
            <a:endParaRPr lang="zh-Hans-HK" altLang="en-US" dirty="0">
              <a:solidFill>
                <a:schemeClr val="bg1"/>
              </a:solidFill>
              <a:latin typeface="JetBrains Mono" panose="02000009000000000000" pitchFamily="49" charset="0"/>
              <a:cs typeface="JetBrains Mono" panose="02000009000000000000" pitchFamily="49" charset="0"/>
            </a:endParaRPr>
          </a:p>
        </p:txBody>
      </p:sp>
      <p:sp>
        <p:nvSpPr>
          <p:cNvPr id="13" name="平行四边形 12">
            <a:extLst>
              <a:ext uri="{FF2B5EF4-FFF2-40B4-BE49-F238E27FC236}">
                <a16:creationId xmlns:a16="http://schemas.microsoft.com/office/drawing/2014/main" id="{3723E0EC-8D00-10AE-7431-465C848E9ADF}"/>
              </a:ext>
            </a:extLst>
          </p:cNvPr>
          <p:cNvSpPr/>
          <p:nvPr/>
        </p:nvSpPr>
        <p:spPr>
          <a:xfrm>
            <a:off x="6241012" y="995561"/>
            <a:ext cx="5106623" cy="106019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zh-Hans-HK" sz="1800" kern="100" dirty="0">
                <a:effectLst/>
                <a:latin typeface="微软雅黑" panose="020B0503020204020204" pitchFamily="34" charset="-122"/>
                <a:ea typeface="微软雅黑" panose="020B0503020204020204" pitchFamily="34" charset="-122"/>
              </a:rPr>
              <a:t>在院系表中删除</a:t>
            </a:r>
            <a:r>
              <a:rPr lang="en-US" altLang="zh-Hans-HK" sz="1800" kern="100" dirty="0" err="1">
                <a:effectLst/>
                <a:latin typeface="微软雅黑" panose="020B0503020204020204" pitchFamily="34" charset="-122"/>
                <a:ea typeface="微软雅黑" panose="020B0503020204020204" pitchFamily="34" charset="-122"/>
              </a:rPr>
              <a:t>yxh</a:t>
            </a:r>
            <a:r>
              <a:rPr lang="zh-CN" altLang="zh-Hans-HK" sz="1800" kern="100" dirty="0">
                <a:effectLst/>
                <a:latin typeface="微软雅黑" panose="020B0503020204020204" pitchFamily="34" charset="-122"/>
                <a:ea typeface="微软雅黑" panose="020B0503020204020204" pitchFamily="34" charset="-122"/>
              </a:rPr>
              <a:t>为“</a:t>
            </a:r>
            <a:r>
              <a:rPr lang="en-US" altLang="zh-Hans-HK" sz="1800" kern="100" dirty="0">
                <a:effectLst/>
                <a:latin typeface="微软雅黑" panose="020B0503020204020204" pitchFamily="34" charset="-122"/>
                <a:ea typeface="微软雅黑" panose="020B0503020204020204" pitchFamily="34" charset="-122"/>
              </a:rPr>
              <a:t>01</a:t>
            </a:r>
            <a:r>
              <a:rPr lang="zh-CN" altLang="zh-Hans-HK" sz="1800" kern="100" dirty="0">
                <a:effectLst/>
                <a:latin typeface="微软雅黑" panose="020B0503020204020204" pitchFamily="34" charset="-122"/>
                <a:ea typeface="微软雅黑" panose="020B0503020204020204" pitchFamily="34" charset="-122"/>
              </a:rPr>
              <a:t>”记录</a:t>
            </a:r>
            <a:endPar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4" name="椭圆 13">
            <a:extLst>
              <a:ext uri="{FF2B5EF4-FFF2-40B4-BE49-F238E27FC236}">
                <a16:creationId xmlns:a16="http://schemas.microsoft.com/office/drawing/2014/main" id="{AEE2207E-34BF-6D3C-AE26-067F6E2B9184}"/>
              </a:ext>
            </a:extLst>
          </p:cNvPr>
          <p:cNvSpPr/>
          <p:nvPr/>
        </p:nvSpPr>
        <p:spPr>
          <a:xfrm>
            <a:off x="10615228" y="528714"/>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800"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2</a:t>
            </a:r>
            <a:endParaRPr lang="zh-CN" altLang="en-US" sz="2800"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3002317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平行四边形 7">
            <a:extLst>
              <a:ext uri="{FF2B5EF4-FFF2-40B4-BE49-F238E27FC236}">
                <a16:creationId xmlns:a16="http://schemas.microsoft.com/office/drawing/2014/main" id="{6ACA983E-1BD9-6A61-E0EF-C922D2B68B1E}"/>
              </a:ext>
            </a:extLst>
          </p:cNvPr>
          <p:cNvSpPr/>
          <p:nvPr/>
        </p:nvSpPr>
        <p:spPr>
          <a:xfrm>
            <a:off x="737704" y="1923103"/>
            <a:ext cx="8604491" cy="161287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zh-Hans-HK" altLang="en-US" dirty="0">
                <a:solidFill>
                  <a:schemeClr val="bg1"/>
                </a:solidFill>
                <a:latin typeface="JetBrains Mono" panose="02000009000000000000" pitchFamily="49" charset="0"/>
                <a:cs typeface="JetBrains Mono" panose="02000009000000000000" pitchFamily="49" charset="0"/>
              </a:rPr>
              <a:t>[23000][1452] Cannot add or update a child row: a foreign key constraint fails (`school`.`s`, CONSTRAINT `fk_s_yxh` FOREIGN KEY (`yxh`) REFERENCES `d` (`Yxh`))</a:t>
            </a:r>
          </a:p>
        </p:txBody>
      </p:sp>
      <p:sp>
        <p:nvSpPr>
          <p:cNvPr id="6" name="平行四边形 5">
            <a:extLst>
              <a:ext uri="{FF2B5EF4-FFF2-40B4-BE49-F238E27FC236}">
                <a16:creationId xmlns:a16="http://schemas.microsoft.com/office/drawing/2014/main" id="{D7D8A5D8-E048-83BC-317E-3BECBC500835}"/>
              </a:ext>
            </a:extLst>
          </p:cNvPr>
          <p:cNvSpPr/>
          <p:nvPr/>
        </p:nvSpPr>
        <p:spPr>
          <a:xfrm>
            <a:off x="1103314" y="1013958"/>
            <a:ext cx="5106623" cy="106019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zh-Hans-HK" sz="1800" kern="100" dirty="0">
                <a:effectLst/>
                <a:latin typeface="微软雅黑" panose="020B0503020204020204" pitchFamily="34" charset="-122"/>
                <a:ea typeface="微软雅黑" panose="020B0503020204020204" pitchFamily="34" charset="-122"/>
              </a:rPr>
              <a:t>在学生表中的</a:t>
            </a:r>
            <a:r>
              <a:rPr lang="en-US" altLang="zh-Hans-HK" sz="1800" kern="100" dirty="0" err="1">
                <a:effectLst/>
                <a:latin typeface="微软雅黑" panose="020B0503020204020204" pitchFamily="34" charset="-122"/>
                <a:ea typeface="微软雅黑" panose="020B0503020204020204" pitchFamily="34" charset="-122"/>
              </a:rPr>
              <a:t>yxh</a:t>
            </a:r>
            <a:r>
              <a:rPr lang="zh-CN" altLang="zh-Hans-HK" sz="1800" kern="100" dirty="0">
                <a:effectLst/>
                <a:latin typeface="微软雅黑" panose="020B0503020204020204" pitchFamily="34" charset="-122"/>
                <a:ea typeface="微软雅黑" panose="020B0503020204020204" pitchFamily="34" charset="-122"/>
              </a:rPr>
              <a:t>字段输入“</a:t>
            </a:r>
            <a:r>
              <a:rPr lang="en-US" altLang="zh-Hans-HK" sz="1800" kern="100" dirty="0">
                <a:effectLst/>
                <a:latin typeface="微软雅黑" panose="020B0503020204020204" pitchFamily="34" charset="-122"/>
                <a:ea typeface="微软雅黑" panose="020B0503020204020204" pitchFamily="34" charset="-122"/>
              </a:rPr>
              <a:t>04</a:t>
            </a:r>
            <a:r>
              <a:rPr lang="zh-CN" altLang="zh-Hans-HK" sz="1800" kern="100" dirty="0">
                <a:effectLst/>
                <a:latin typeface="微软雅黑" panose="020B0503020204020204" pitchFamily="34" charset="-122"/>
                <a:ea typeface="微软雅黑" panose="020B0503020204020204" pitchFamily="34" charset="-122"/>
              </a:rPr>
              <a:t>”</a:t>
            </a:r>
            <a:endParaRPr lang="zh-CN" altLang="en-US"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7" name="椭圆 6">
            <a:extLst>
              <a:ext uri="{FF2B5EF4-FFF2-40B4-BE49-F238E27FC236}">
                <a16:creationId xmlns:a16="http://schemas.microsoft.com/office/drawing/2014/main" id="{DFB8F3F8-528A-65E5-0174-7048390A3C3A}"/>
              </a:ext>
            </a:extLst>
          </p:cNvPr>
          <p:cNvSpPr/>
          <p:nvPr/>
        </p:nvSpPr>
        <p:spPr>
          <a:xfrm>
            <a:off x="626255" y="547111"/>
            <a:ext cx="1069033" cy="1069033"/>
          </a:xfrm>
          <a:prstGeom prst="ellipse">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ltLang="zh-CN" sz="2800" dirty="0">
                <a:solidFill>
                  <a:srgbClr val="FFFFFF"/>
                </a:solidFill>
                <a:latin typeface="Arial" panose="020B0604020202020204" pitchFamily="34" charset="0"/>
                <a:ea typeface="微软雅黑" panose="020B0503020204020204" pitchFamily="34" charset="-122"/>
                <a:cs typeface="微软雅黑" panose="020B0503020204020204" pitchFamily="34" charset="-122"/>
              </a:rPr>
              <a:t>1</a:t>
            </a:r>
            <a:endParaRPr lang="zh-CN" altLang="en-US" sz="2800" dirty="0">
              <a:solidFill>
                <a:srgbClr val="FFFFFF"/>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2" name="平行四边形 11">
            <a:extLst>
              <a:ext uri="{FF2B5EF4-FFF2-40B4-BE49-F238E27FC236}">
                <a16:creationId xmlns:a16="http://schemas.microsoft.com/office/drawing/2014/main" id="{BEA4FF17-6092-E1BB-E41E-94C9BF5E1233}"/>
              </a:ext>
            </a:extLst>
          </p:cNvPr>
          <p:cNvSpPr/>
          <p:nvPr/>
        </p:nvSpPr>
        <p:spPr>
          <a:xfrm>
            <a:off x="901382" y="4135416"/>
            <a:ext cx="8604491" cy="1612878"/>
          </a:xfrm>
          <a:prstGeom prst="parallelogram">
            <a:avLst/>
          </a:prstGeom>
          <a:solidFill>
            <a:schemeClr val="accent6">
              <a:lumMod val="75000"/>
            </a:schemeClr>
          </a:solidFill>
          <a:ln w="19050" cmpd="sng">
            <a:noFill/>
            <a:prstDash val="solid"/>
            <a:miter lim="800000"/>
          </a:ln>
          <a:effectLst>
            <a:outerShdw blurRad="190500" dist="635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rtl="0">
              <a:defRPr lang="en-US">
                <a:solidFill>
                  <a:schemeClr val="lt1"/>
                </a:solidFill>
              </a:defRPr>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zh-CN" altLang="en-US" dirty="0">
                <a:solidFill>
                  <a:schemeClr val="bg1"/>
                </a:solidFill>
                <a:latin typeface="JetBrains Mono" panose="02000009000000000000" pitchFamily="49" charset="0"/>
                <a:cs typeface="JetBrains Mono" panose="02000009000000000000" pitchFamily="49" charset="0"/>
              </a:rPr>
              <a:t>因为学生表的外键是</a:t>
            </a:r>
            <a:r>
              <a:rPr lang="en-US" altLang="zh-CN" dirty="0" err="1">
                <a:solidFill>
                  <a:schemeClr val="bg1"/>
                </a:solidFill>
                <a:latin typeface="JetBrains Mono" panose="02000009000000000000" pitchFamily="49" charset="0"/>
                <a:cs typeface="JetBrains Mono" panose="02000009000000000000" pitchFamily="49" charset="0"/>
              </a:rPr>
              <a:t>yxh</a:t>
            </a:r>
            <a:r>
              <a:rPr lang="zh-CN" altLang="en-US" dirty="0">
                <a:solidFill>
                  <a:schemeClr val="bg1"/>
                </a:solidFill>
                <a:latin typeface="JetBrains Mono" panose="02000009000000000000" pitchFamily="49" charset="0"/>
                <a:cs typeface="JetBrains Mono" panose="02000009000000000000" pitchFamily="49" charset="0"/>
              </a:rPr>
              <a:t>，是和院系表关联起来的，院系表中并没有</a:t>
            </a:r>
            <a:r>
              <a:rPr lang="en-US" altLang="zh-CN" dirty="0" err="1">
                <a:solidFill>
                  <a:schemeClr val="bg1"/>
                </a:solidFill>
                <a:latin typeface="JetBrains Mono" panose="02000009000000000000" pitchFamily="49" charset="0"/>
                <a:cs typeface="JetBrains Mono" panose="02000009000000000000" pitchFamily="49" charset="0"/>
              </a:rPr>
              <a:t>yxh</a:t>
            </a:r>
            <a:r>
              <a:rPr lang="zh-CN" altLang="en-US" dirty="0">
                <a:solidFill>
                  <a:schemeClr val="bg1"/>
                </a:solidFill>
                <a:latin typeface="JetBrains Mono" panose="02000009000000000000" pitchFamily="49" charset="0"/>
                <a:cs typeface="JetBrains Mono" panose="02000009000000000000" pitchFamily="49" charset="0"/>
              </a:rPr>
              <a:t>字段为</a:t>
            </a:r>
            <a:r>
              <a:rPr lang="en-US" altLang="zh-CN" dirty="0">
                <a:solidFill>
                  <a:schemeClr val="bg1"/>
                </a:solidFill>
                <a:latin typeface="JetBrains Mono" panose="02000009000000000000" pitchFamily="49" charset="0"/>
                <a:cs typeface="JetBrains Mono" panose="02000009000000000000" pitchFamily="49" charset="0"/>
              </a:rPr>
              <a:t>’04’</a:t>
            </a:r>
            <a:r>
              <a:rPr lang="zh-CN" altLang="en-US" dirty="0">
                <a:solidFill>
                  <a:schemeClr val="bg1"/>
                </a:solidFill>
                <a:latin typeface="JetBrains Mono" panose="02000009000000000000" pitchFamily="49" charset="0"/>
                <a:cs typeface="JetBrains Mono" panose="02000009000000000000" pitchFamily="49" charset="0"/>
              </a:rPr>
              <a:t>的行，所以说我们在学生表中</a:t>
            </a:r>
            <a:r>
              <a:rPr lang="en-US" altLang="zh-CN" dirty="0" err="1">
                <a:solidFill>
                  <a:schemeClr val="bg1"/>
                </a:solidFill>
                <a:latin typeface="JetBrains Mono" panose="02000009000000000000" pitchFamily="49" charset="0"/>
                <a:cs typeface="JetBrains Mono" panose="02000009000000000000" pitchFamily="49" charset="0"/>
              </a:rPr>
              <a:t>yxh</a:t>
            </a:r>
            <a:r>
              <a:rPr lang="zh-CN" altLang="en-US" dirty="0">
                <a:solidFill>
                  <a:schemeClr val="bg1"/>
                </a:solidFill>
                <a:latin typeface="JetBrains Mono" panose="02000009000000000000" pitchFamily="49" charset="0"/>
                <a:cs typeface="JetBrains Mono" panose="02000009000000000000" pitchFamily="49" charset="0"/>
              </a:rPr>
              <a:t>字段输入</a:t>
            </a:r>
            <a:r>
              <a:rPr lang="en-US" altLang="zh-CN" dirty="0">
                <a:solidFill>
                  <a:schemeClr val="bg1"/>
                </a:solidFill>
                <a:latin typeface="JetBrains Mono" panose="02000009000000000000" pitchFamily="49" charset="0"/>
                <a:cs typeface="JetBrains Mono" panose="02000009000000000000" pitchFamily="49" charset="0"/>
              </a:rPr>
              <a:t>’04’</a:t>
            </a:r>
            <a:r>
              <a:rPr lang="zh-CN" altLang="en-US" dirty="0">
                <a:solidFill>
                  <a:schemeClr val="bg1"/>
                </a:solidFill>
                <a:latin typeface="JetBrains Mono" panose="02000009000000000000" pitchFamily="49" charset="0"/>
                <a:cs typeface="JetBrains Mono" panose="02000009000000000000" pitchFamily="49" charset="0"/>
              </a:rPr>
              <a:t>自然会报错；如果你在院系表中添加有</a:t>
            </a:r>
            <a:r>
              <a:rPr lang="en-US" altLang="zh-CN" dirty="0" err="1">
                <a:solidFill>
                  <a:schemeClr val="bg1"/>
                </a:solidFill>
                <a:latin typeface="JetBrains Mono" panose="02000009000000000000" pitchFamily="49" charset="0"/>
                <a:cs typeface="JetBrains Mono" panose="02000009000000000000" pitchFamily="49" charset="0"/>
              </a:rPr>
              <a:t>yxh</a:t>
            </a:r>
            <a:r>
              <a:rPr lang="zh-CN" altLang="en-US" dirty="0">
                <a:solidFill>
                  <a:schemeClr val="bg1"/>
                </a:solidFill>
                <a:latin typeface="JetBrains Mono" panose="02000009000000000000" pitchFamily="49" charset="0"/>
                <a:cs typeface="JetBrains Mono" panose="02000009000000000000" pitchFamily="49" charset="0"/>
              </a:rPr>
              <a:t>值为</a:t>
            </a:r>
            <a:r>
              <a:rPr lang="en-US" altLang="zh-CN" dirty="0">
                <a:solidFill>
                  <a:schemeClr val="bg1"/>
                </a:solidFill>
                <a:latin typeface="JetBrains Mono" panose="02000009000000000000" pitchFamily="49" charset="0"/>
                <a:cs typeface="JetBrains Mono" panose="02000009000000000000" pitchFamily="49" charset="0"/>
              </a:rPr>
              <a:t>’04’</a:t>
            </a:r>
            <a:r>
              <a:rPr lang="zh-CN" altLang="en-US" dirty="0">
                <a:solidFill>
                  <a:schemeClr val="bg1"/>
                </a:solidFill>
                <a:latin typeface="JetBrains Mono" panose="02000009000000000000" pitchFamily="49" charset="0"/>
                <a:cs typeface="JetBrains Mono" panose="02000009000000000000" pitchFamily="49" charset="0"/>
              </a:rPr>
              <a:t>话，我们就可以输入成功。</a:t>
            </a:r>
            <a:endParaRPr lang="en-US" altLang="zh-CN" dirty="0">
              <a:solidFill>
                <a:schemeClr val="bg1"/>
              </a:solidFill>
              <a:latin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586617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05FB6B3E-4251-795D-AB3B-8797D018B14D}"/>
              </a:ext>
            </a:extLst>
          </p:cNvPr>
          <p:cNvSpPr txBox="1"/>
          <p:nvPr/>
        </p:nvSpPr>
        <p:spPr>
          <a:xfrm>
            <a:off x="2341032" y="2543938"/>
            <a:ext cx="7509933" cy="2202013"/>
          </a:xfrm>
          <a:prstGeom prst="rect">
            <a:avLst/>
          </a:prstGeom>
          <a:noFill/>
        </p:spPr>
        <p:txBody>
          <a:bodyPr wrap="square">
            <a:spAutoFit/>
          </a:bodyPr>
          <a:lstStyle/>
          <a:p>
            <a:pPr lvl="0" algn="ctr">
              <a:lnSpc>
                <a:spcPct val="200000"/>
              </a:lnSpc>
              <a:tabLst>
                <a:tab pos="228600" algn="l"/>
              </a:tabLst>
            </a:pPr>
            <a:r>
              <a:rPr lang="zh-CN" altLang="en-US" sz="2400" kern="100" dirty="0">
                <a:effectLst/>
                <a:latin typeface="微软雅黑" panose="020B0503020204020204" pitchFamily="34" charset="-122"/>
                <a:ea typeface="微软雅黑" panose="020B0503020204020204" pitchFamily="34" charset="-122"/>
              </a:rPr>
              <a:t>如果不定义外键会怎样？以</a:t>
            </a:r>
            <a:r>
              <a:rPr lang="en-US" altLang="zh-CN" sz="2400" kern="100" dirty="0">
                <a:effectLst/>
                <a:latin typeface="微软雅黑" panose="020B0503020204020204" pitchFamily="34" charset="-122"/>
                <a:ea typeface="微软雅黑" panose="020B0503020204020204" pitchFamily="34" charset="-122"/>
              </a:rPr>
              <a:t>school</a:t>
            </a:r>
            <a:r>
              <a:rPr lang="zh-CN" altLang="en-US" sz="2400" kern="100" dirty="0">
                <a:effectLst/>
                <a:latin typeface="微软雅黑" panose="020B0503020204020204" pitchFamily="34" charset="-122"/>
                <a:ea typeface="微软雅黑" panose="020B0503020204020204" pitchFamily="34" charset="-122"/>
              </a:rPr>
              <a:t>数据库为例说明。如果定义了外键，添加数据和删除数据是否有顺序限制，请以</a:t>
            </a:r>
            <a:r>
              <a:rPr lang="en-US" altLang="zh-CN" sz="2400" kern="100" dirty="0">
                <a:effectLst/>
                <a:latin typeface="微软雅黑" panose="020B0503020204020204" pitchFamily="34" charset="-122"/>
                <a:ea typeface="微软雅黑" panose="020B0503020204020204" pitchFamily="34" charset="-122"/>
              </a:rPr>
              <a:t>school</a:t>
            </a:r>
            <a:r>
              <a:rPr lang="zh-CN" altLang="en-US" sz="2400" kern="100" dirty="0">
                <a:effectLst/>
                <a:latin typeface="微软雅黑" panose="020B0503020204020204" pitchFamily="34" charset="-122"/>
                <a:ea typeface="微软雅黑" panose="020B0503020204020204" pitchFamily="34" charset="-122"/>
              </a:rPr>
              <a:t>数据库举例说明。</a:t>
            </a:r>
          </a:p>
        </p:txBody>
      </p:sp>
      <p:sp>
        <p:nvSpPr>
          <p:cNvPr id="12" name="文本框 11">
            <a:extLst>
              <a:ext uri="{FF2B5EF4-FFF2-40B4-BE49-F238E27FC236}">
                <a16:creationId xmlns:a16="http://schemas.microsoft.com/office/drawing/2014/main" id="{6B4DC1CA-02A2-2A69-267F-F5B705D3C611}"/>
              </a:ext>
            </a:extLst>
          </p:cNvPr>
          <p:cNvSpPr txBox="1"/>
          <p:nvPr/>
        </p:nvSpPr>
        <p:spPr>
          <a:xfrm>
            <a:off x="5364068" y="1646767"/>
            <a:ext cx="1463862" cy="707886"/>
          </a:xfrm>
          <a:prstGeom prst="rect">
            <a:avLst/>
          </a:prstGeom>
          <a:noFill/>
        </p:spPr>
        <p:txBody>
          <a:bodyPr wrap="none" rtlCol="0">
            <a:spAutoFit/>
          </a:bodyPr>
          <a:lstStyle/>
          <a:p>
            <a:r>
              <a:rPr lang="zh-CN" altLang="en-US" sz="4000" dirty="0">
                <a:latin typeface="方正新书宋_GBK" panose="02000000000000000000" pitchFamily="2" charset="-122"/>
                <a:ea typeface="方正新书宋_GBK" panose="02000000000000000000" pitchFamily="2" charset="-122"/>
              </a:rPr>
              <a:t>问题</a:t>
            </a:r>
            <a:r>
              <a:rPr lang="en-US" altLang="zh-CN" sz="4000" dirty="0">
                <a:latin typeface="方正新书宋_GBK" panose="02000000000000000000" pitchFamily="2" charset="-122"/>
                <a:ea typeface="方正新书宋_GBK" panose="02000000000000000000" pitchFamily="2" charset="-122"/>
              </a:rPr>
              <a:t>2</a:t>
            </a:r>
            <a:endParaRPr lang="zh-Hans-HK" altLang="en-US" sz="4000" dirty="0">
              <a:latin typeface="方正新书宋_GBK" panose="02000000000000000000" pitchFamily="2" charset="-122"/>
              <a:ea typeface="方正新书宋_GBK" panose="02000000000000000000" pitchFamily="2" charset="-122"/>
            </a:endParaRPr>
          </a:p>
        </p:txBody>
      </p:sp>
    </p:spTree>
    <p:extLst>
      <p:ext uri="{BB962C8B-B14F-4D97-AF65-F5344CB8AC3E}">
        <p14:creationId xmlns:p14="http://schemas.microsoft.com/office/powerpoint/2010/main" val="29688240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05FB6B3E-4251-795D-AB3B-8797D018B14D}"/>
              </a:ext>
            </a:extLst>
          </p:cNvPr>
          <p:cNvSpPr txBox="1"/>
          <p:nvPr/>
        </p:nvSpPr>
        <p:spPr>
          <a:xfrm>
            <a:off x="-315383" y="1264408"/>
            <a:ext cx="12822765" cy="458202"/>
          </a:xfrm>
          <a:prstGeom prst="rect">
            <a:avLst/>
          </a:prstGeom>
          <a:noFill/>
        </p:spPr>
        <p:txBody>
          <a:bodyPr wrap="square">
            <a:spAutoFit/>
          </a:bodyPr>
          <a:lstStyle/>
          <a:p>
            <a:pPr lvl="0" algn="ctr">
              <a:lnSpc>
                <a:spcPct val="200000"/>
              </a:lnSpc>
              <a:tabLst>
                <a:tab pos="228600" algn="l"/>
              </a:tabLst>
            </a:pPr>
            <a:r>
              <a:rPr lang="zh-CN" altLang="en-US" sz="1400" kern="100" dirty="0">
                <a:effectLst/>
                <a:latin typeface="微软雅黑" panose="020B0503020204020204" pitchFamily="34" charset="-122"/>
                <a:ea typeface="微软雅黑" panose="020B0503020204020204" pitchFamily="34" charset="-122"/>
              </a:rPr>
              <a:t>如果不定义外键会怎样？以</a:t>
            </a:r>
            <a:r>
              <a:rPr lang="en-US" altLang="zh-CN" sz="1400" kern="100" dirty="0">
                <a:effectLst/>
                <a:latin typeface="微软雅黑" panose="020B0503020204020204" pitchFamily="34" charset="-122"/>
                <a:ea typeface="微软雅黑" panose="020B0503020204020204" pitchFamily="34" charset="-122"/>
              </a:rPr>
              <a:t>school</a:t>
            </a:r>
            <a:r>
              <a:rPr lang="zh-CN" altLang="en-US" sz="1400" kern="100" dirty="0">
                <a:effectLst/>
                <a:latin typeface="微软雅黑" panose="020B0503020204020204" pitchFamily="34" charset="-122"/>
                <a:ea typeface="微软雅黑" panose="020B0503020204020204" pitchFamily="34" charset="-122"/>
              </a:rPr>
              <a:t>数据库为例说明。如果定义了外键，添加数据和删除数据是否有顺序限制，请以</a:t>
            </a:r>
            <a:r>
              <a:rPr lang="en-US" altLang="zh-CN" sz="1400" kern="100" dirty="0">
                <a:effectLst/>
                <a:latin typeface="微软雅黑" panose="020B0503020204020204" pitchFamily="34" charset="-122"/>
                <a:ea typeface="微软雅黑" panose="020B0503020204020204" pitchFamily="34" charset="-122"/>
              </a:rPr>
              <a:t>school</a:t>
            </a:r>
            <a:r>
              <a:rPr lang="zh-CN" altLang="en-US" sz="1400" kern="100" dirty="0">
                <a:effectLst/>
                <a:latin typeface="微软雅黑" panose="020B0503020204020204" pitchFamily="34" charset="-122"/>
                <a:ea typeface="微软雅黑" panose="020B0503020204020204" pitchFamily="34" charset="-122"/>
              </a:rPr>
              <a:t>数据库举例说明。</a:t>
            </a:r>
          </a:p>
        </p:txBody>
      </p:sp>
      <p:sp>
        <p:nvSpPr>
          <p:cNvPr id="12" name="文本框 11">
            <a:extLst>
              <a:ext uri="{FF2B5EF4-FFF2-40B4-BE49-F238E27FC236}">
                <a16:creationId xmlns:a16="http://schemas.microsoft.com/office/drawing/2014/main" id="{6B4DC1CA-02A2-2A69-267F-F5B705D3C611}"/>
              </a:ext>
            </a:extLst>
          </p:cNvPr>
          <p:cNvSpPr txBox="1"/>
          <p:nvPr/>
        </p:nvSpPr>
        <p:spPr>
          <a:xfrm>
            <a:off x="490309" y="494975"/>
            <a:ext cx="1463862" cy="707886"/>
          </a:xfrm>
          <a:prstGeom prst="rect">
            <a:avLst/>
          </a:prstGeom>
          <a:noFill/>
        </p:spPr>
        <p:txBody>
          <a:bodyPr wrap="none" rtlCol="0">
            <a:spAutoFit/>
          </a:bodyPr>
          <a:lstStyle/>
          <a:p>
            <a:r>
              <a:rPr lang="zh-CN" altLang="en-US" sz="4000" dirty="0">
                <a:latin typeface="方正新书宋_GBK" panose="02000000000000000000" pitchFamily="2" charset="-122"/>
                <a:ea typeface="方正新书宋_GBK" panose="02000000000000000000" pitchFamily="2" charset="-122"/>
              </a:rPr>
              <a:t>问题</a:t>
            </a:r>
            <a:r>
              <a:rPr lang="en-US" altLang="zh-CN" sz="4000" dirty="0">
                <a:latin typeface="方正新书宋_GBK" panose="02000000000000000000" pitchFamily="2" charset="-122"/>
                <a:ea typeface="方正新书宋_GBK" panose="02000000000000000000" pitchFamily="2" charset="-122"/>
              </a:rPr>
              <a:t>2</a:t>
            </a:r>
            <a:endParaRPr lang="zh-Hans-HK" altLang="en-US" sz="4000" dirty="0">
              <a:latin typeface="方正新书宋_GBK" panose="02000000000000000000" pitchFamily="2" charset="-122"/>
              <a:ea typeface="方正新书宋_GBK" panose="02000000000000000000" pitchFamily="2" charset="-122"/>
            </a:endParaRPr>
          </a:p>
        </p:txBody>
      </p:sp>
      <p:sp>
        <p:nvSpPr>
          <p:cNvPr id="2" name="文本框 1">
            <a:extLst>
              <a:ext uri="{FF2B5EF4-FFF2-40B4-BE49-F238E27FC236}">
                <a16:creationId xmlns:a16="http://schemas.microsoft.com/office/drawing/2014/main" id="{4B6BD976-51E1-8F02-F813-864CBAEDED86}"/>
              </a:ext>
            </a:extLst>
          </p:cNvPr>
          <p:cNvSpPr txBox="1"/>
          <p:nvPr/>
        </p:nvSpPr>
        <p:spPr>
          <a:xfrm>
            <a:off x="562707" y="1784157"/>
            <a:ext cx="10585939" cy="1200329"/>
          </a:xfrm>
          <a:prstGeom prst="rect">
            <a:avLst/>
          </a:prstGeom>
          <a:noFill/>
        </p:spPr>
        <p:txBody>
          <a:bodyPr wrap="square" rtlCol="0">
            <a:spAutoFit/>
          </a:bodyPr>
          <a:lstStyle/>
          <a:p>
            <a:r>
              <a:rPr lang="zh-CN" altLang="en-US" dirty="0"/>
              <a:t>如果我们不定义外键的话，我们就无法维持整个数据库的数据同步，比如说我们上面示例中，我们想要删除院系表中</a:t>
            </a:r>
            <a:r>
              <a:rPr lang="en-US" altLang="zh-CN" dirty="0" err="1"/>
              <a:t>yxh</a:t>
            </a:r>
            <a:r>
              <a:rPr lang="zh-CN" altLang="en-US" dirty="0"/>
              <a:t>值为</a:t>
            </a:r>
            <a:r>
              <a:rPr lang="en-US" altLang="zh-CN" dirty="0"/>
              <a:t>’01’</a:t>
            </a:r>
            <a:r>
              <a:rPr lang="zh-CN" altLang="en-US" dirty="0"/>
              <a:t>的记录，如果没有外键的话，我们就会删除成功，这样会导致与其关联的其他表中的数据的不准确</a:t>
            </a:r>
            <a:r>
              <a:rPr lang="en-US" altLang="zh-CN" dirty="0"/>
              <a:t>(</a:t>
            </a:r>
            <a:r>
              <a:rPr lang="zh-CN" altLang="en-US" dirty="0"/>
              <a:t>因为可能在其他表中也含有</a:t>
            </a:r>
            <a:r>
              <a:rPr lang="en-US" altLang="zh-CN" dirty="0" err="1"/>
              <a:t>yxh</a:t>
            </a:r>
            <a:r>
              <a:rPr lang="zh-CN" altLang="en-US" dirty="0"/>
              <a:t>值为</a:t>
            </a:r>
            <a:r>
              <a:rPr lang="en-US" altLang="zh-CN" dirty="0"/>
              <a:t>’01’</a:t>
            </a:r>
            <a:r>
              <a:rPr lang="zh-CN" altLang="en-US" dirty="0"/>
              <a:t>，但是该条记录已经删除了，这就导致了数据的不准确和实时性低</a:t>
            </a:r>
            <a:r>
              <a:rPr lang="en-US" altLang="zh-CN" dirty="0"/>
              <a:t>)</a:t>
            </a:r>
            <a:r>
              <a:rPr lang="zh-CN" altLang="en-US" dirty="0"/>
              <a:t>。</a:t>
            </a:r>
          </a:p>
        </p:txBody>
      </p:sp>
      <p:sp>
        <p:nvSpPr>
          <p:cNvPr id="3" name="文本框 2">
            <a:extLst>
              <a:ext uri="{FF2B5EF4-FFF2-40B4-BE49-F238E27FC236}">
                <a16:creationId xmlns:a16="http://schemas.microsoft.com/office/drawing/2014/main" id="{8EC744A2-48FE-AA45-C5A9-0A27A1376744}"/>
              </a:ext>
            </a:extLst>
          </p:cNvPr>
          <p:cNvSpPr txBox="1"/>
          <p:nvPr/>
        </p:nvSpPr>
        <p:spPr>
          <a:xfrm>
            <a:off x="764931" y="3323492"/>
            <a:ext cx="10084777" cy="1477328"/>
          </a:xfrm>
          <a:prstGeom prst="rect">
            <a:avLst/>
          </a:prstGeom>
          <a:noFill/>
        </p:spPr>
        <p:txBody>
          <a:bodyPr wrap="square" rtlCol="0">
            <a:spAutoFit/>
          </a:bodyPr>
          <a:lstStyle/>
          <a:p>
            <a:r>
              <a:rPr lang="zh-CN" altLang="en-US" dirty="0"/>
              <a:t>如果定义了外键，我们添加数据和删除数据的时候就会有数据限制，比如说如果我们想要删除</a:t>
            </a:r>
            <a:r>
              <a:rPr lang="en-US" altLang="zh-CN" dirty="0"/>
              <a:t>school</a:t>
            </a:r>
            <a:r>
              <a:rPr lang="zh-CN" altLang="en-US" dirty="0"/>
              <a:t>数据库中院系表中的数据，我们得先确保</a:t>
            </a:r>
            <a:r>
              <a:rPr lang="en-US" altLang="zh-CN" dirty="0"/>
              <a:t>child row </a:t>
            </a:r>
            <a:r>
              <a:rPr lang="zh-CN" altLang="en-US" dirty="0"/>
              <a:t>中已经删除了对应相关的数据，就比如学生表中与之相关的数据；</a:t>
            </a:r>
            <a:endParaRPr lang="en-US" altLang="zh-CN" dirty="0"/>
          </a:p>
          <a:p>
            <a:r>
              <a:rPr lang="zh-CN" altLang="en-US" dirty="0"/>
              <a:t>如果我们想要在学生表中添加</a:t>
            </a:r>
            <a:r>
              <a:rPr lang="en-US" altLang="zh-CN" dirty="0" err="1"/>
              <a:t>yxh</a:t>
            </a:r>
            <a:r>
              <a:rPr lang="zh-CN" altLang="en-US" dirty="0"/>
              <a:t>值为</a:t>
            </a:r>
            <a:r>
              <a:rPr lang="en-US" altLang="zh-CN" dirty="0"/>
              <a:t>’06’</a:t>
            </a:r>
            <a:r>
              <a:rPr lang="zh-CN" altLang="en-US" dirty="0"/>
              <a:t>的数据，我们得先确保其</a:t>
            </a:r>
            <a:r>
              <a:rPr lang="en-US" altLang="zh-CN" dirty="0"/>
              <a:t>parent row</a:t>
            </a:r>
            <a:r>
              <a:rPr lang="zh-CN" altLang="en-US" dirty="0"/>
              <a:t>已经含有相关的数据，就是先要在院系表中添加</a:t>
            </a:r>
            <a:r>
              <a:rPr lang="en-US" altLang="zh-CN" dirty="0" err="1"/>
              <a:t>yxh</a:t>
            </a:r>
            <a:r>
              <a:rPr lang="zh-CN" altLang="en-US" dirty="0"/>
              <a:t>值为</a:t>
            </a:r>
            <a:r>
              <a:rPr lang="en-US" altLang="zh-CN" dirty="0"/>
              <a:t>’06’</a:t>
            </a:r>
            <a:r>
              <a:rPr lang="zh-CN" altLang="en-US" dirty="0"/>
              <a:t>的数据行，这样我们才可以做到数据的同步性。</a:t>
            </a:r>
          </a:p>
        </p:txBody>
      </p:sp>
    </p:spTree>
    <p:extLst>
      <p:ext uri="{BB962C8B-B14F-4D97-AF65-F5344CB8AC3E}">
        <p14:creationId xmlns:p14="http://schemas.microsoft.com/office/powerpoint/2010/main" val="18072929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05FB6B3E-4251-795D-AB3B-8797D018B14D}"/>
              </a:ext>
            </a:extLst>
          </p:cNvPr>
          <p:cNvSpPr txBox="1"/>
          <p:nvPr/>
        </p:nvSpPr>
        <p:spPr>
          <a:xfrm>
            <a:off x="2341032" y="2543938"/>
            <a:ext cx="7509933" cy="1458220"/>
          </a:xfrm>
          <a:prstGeom prst="rect">
            <a:avLst/>
          </a:prstGeom>
          <a:noFill/>
        </p:spPr>
        <p:txBody>
          <a:bodyPr wrap="square">
            <a:spAutoFit/>
          </a:bodyPr>
          <a:lstStyle/>
          <a:p>
            <a:pPr lvl="0" algn="ctr">
              <a:lnSpc>
                <a:spcPct val="200000"/>
              </a:lnSpc>
              <a:tabLst>
                <a:tab pos="228600" algn="l"/>
              </a:tabLst>
            </a:pPr>
            <a:r>
              <a:rPr lang="zh-CN" altLang="en-US" sz="2400" kern="100" dirty="0">
                <a:effectLst/>
                <a:latin typeface="微软雅黑" panose="020B0503020204020204" pitchFamily="34" charset="-122"/>
                <a:ea typeface="微软雅黑" panose="020B0503020204020204" pitchFamily="34" charset="-122"/>
              </a:rPr>
              <a:t>如果</a:t>
            </a:r>
            <a:r>
              <a:rPr lang="en-US" altLang="zh-CN" sz="2400" kern="100" dirty="0">
                <a:effectLst/>
                <a:latin typeface="微软雅黑" panose="020B0503020204020204" pitchFamily="34" charset="-122"/>
                <a:ea typeface="微软雅黑" panose="020B0503020204020204" pitchFamily="34" charset="-122"/>
              </a:rPr>
              <a:t>O</a:t>
            </a:r>
            <a:r>
              <a:rPr lang="zh-CN" altLang="en-US" sz="2400" kern="100" dirty="0">
                <a:effectLst/>
                <a:latin typeface="微软雅黑" panose="020B0503020204020204" pitchFamily="34" charset="-122"/>
                <a:ea typeface="微软雅黑" panose="020B0503020204020204" pitchFamily="34" charset="-122"/>
              </a:rPr>
              <a:t>表加一个个开课编号</a:t>
            </a:r>
            <a:r>
              <a:rPr lang="en-US" altLang="zh-CN" sz="2400" kern="100" dirty="0">
                <a:effectLst/>
                <a:latin typeface="微软雅黑" panose="020B0503020204020204" pitchFamily="34" charset="-122"/>
                <a:ea typeface="微软雅黑" panose="020B0503020204020204" pitchFamily="34" charset="-122"/>
              </a:rPr>
              <a:t>(</a:t>
            </a:r>
            <a:r>
              <a:rPr lang="zh-CN" altLang="en-US" sz="2400" kern="100" dirty="0">
                <a:effectLst/>
                <a:latin typeface="微软雅黑" panose="020B0503020204020204" pitchFamily="34" charset="-122"/>
                <a:ea typeface="微软雅黑" panose="020B0503020204020204" pitchFamily="34" charset="-122"/>
              </a:rPr>
              <a:t>标识码</a:t>
            </a:r>
            <a:r>
              <a:rPr lang="en-US" altLang="zh-CN" sz="2400" kern="100" dirty="0">
                <a:effectLst/>
                <a:latin typeface="微软雅黑" panose="020B0503020204020204" pitchFamily="34" charset="-122"/>
                <a:ea typeface="微软雅黑" panose="020B0503020204020204" pitchFamily="34" charset="-122"/>
              </a:rPr>
              <a:t>)</a:t>
            </a:r>
            <a:r>
              <a:rPr lang="zh-CN" altLang="en-US" sz="2400" kern="100" dirty="0">
                <a:effectLst/>
                <a:latin typeface="微软雅黑" panose="020B0503020204020204" pitchFamily="34" charset="-122"/>
                <a:ea typeface="微软雅黑" panose="020B0503020204020204" pitchFamily="34" charset="-122"/>
              </a:rPr>
              <a:t>会带来哪些影响</a:t>
            </a:r>
            <a:r>
              <a:rPr lang="en-US" altLang="zh-CN" sz="2400" kern="100" dirty="0">
                <a:effectLst/>
                <a:latin typeface="微软雅黑" panose="020B0503020204020204" pitchFamily="34" charset="-122"/>
                <a:ea typeface="微软雅黑" panose="020B0503020204020204" pitchFamily="34" charset="-122"/>
              </a:rPr>
              <a:t>(</a:t>
            </a:r>
            <a:r>
              <a:rPr lang="zh-CN" altLang="en-US" sz="2400" kern="100" dirty="0">
                <a:effectLst/>
                <a:latin typeface="微软雅黑" panose="020B0503020204020204" pitchFamily="34" charset="-122"/>
                <a:ea typeface="微软雅黑" panose="020B0503020204020204" pitchFamily="34" charset="-122"/>
              </a:rPr>
              <a:t>优缺点</a:t>
            </a:r>
            <a:r>
              <a:rPr lang="en-US" altLang="zh-CN" sz="2400" kern="100" dirty="0">
                <a:effectLst/>
                <a:latin typeface="微软雅黑" panose="020B0503020204020204" pitchFamily="34" charset="-122"/>
                <a:ea typeface="微软雅黑" panose="020B0503020204020204" pitchFamily="34" charset="-122"/>
              </a:rPr>
              <a:t>)?</a:t>
            </a:r>
          </a:p>
        </p:txBody>
      </p:sp>
      <p:sp>
        <p:nvSpPr>
          <p:cNvPr id="12" name="文本框 11">
            <a:extLst>
              <a:ext uri="{FF2B5EF4-FFF2-40B4-BE49-F238E27FC236}">
                <a16:creationId xmlns:a16="http://schemas.microsoft.com/office/drawing/2014/main" id="{6B4DC1CA-02A2-2A69-267F-F5B705D3C611}"/>
              </a:ext>
            </a:extLst>
          </p:cNvPr>
          <p:cNvSpPr txBox="1"/>
          <p:nvPr/>
        </p:nvSpPr>
        <p:spPr>
          <a:xfrm>
            <a:off x="5364068" y="1646767"/>
            <a:ext cx="1463862" cy="707886"/>
          </a:xfrm>
          <a:prstGeom prst="rect">
            <a:avLst/>
          </a:prstGeom>
          <a:noFill/>
        </p:spPr>
        <p:txBody>
          <a:bodyPr wrap="none" rtlCol="0">
            <a:spAutoFit/>
          </a:bodyPr>
          <a:lstStyle/>
          <a:p>
            <a:r>
              <a:rPr lang="zh-CN" altLang="en-US" sz="4000" dirty="0">
                <a:latin typeface="方正新书宋_GBK" panose="02000000000000000000" pitchFamily="2" charset="-122"/>
                <a:ea typeface="方正新书宋_GBK" panose="02000000000000000000" pitchFamily="2" charset="-122"/>
              </a:rPr>
              <a:t>问题</a:t>
            </a:r>
            <a:r>
              <a:rPr lang="en-US" altLang="zh-CN" sz="4000" dirty="0">
                <a:latin typeface="方正新书宋_GBK" panose="02000000000000000000" pitchFamily="2" charset="-122"/>
                <a:ea typeface="方正新书宋_GBK" panose="02000000000000000000" pitchFamily="2" charset="-122"/>
              </a:rPr>
              <a:t>3</a:t>
            </a:r>
            <a:endParaRPr lang="zh-Hans-HK" altLang="en-US" sz="4000" dirty="0">
              <a:latin typeface="方正新书宋_GBK" panose="02000000000000000000" pitchFamily="2" charset="-122"/>
              <a:ea typeface="方正新书宋_GBK" panose="02000000000000000000" pitchFamily="2" charset="-122"/>
            </a:endParaRPr>
          </a:p>
        </p:txBody>
      </p:sp>
    </p:spTree>
    <p:extLst>
      <p:ext uri="{BB962C8B-B14F-4D97-AF65-F5344CB8AC3E}">
        <p14:creationId xmlns:p14="http://schemas.microsoft.com/office/powerpoint/2010/main" val="737984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4285816_TF56219246" id="{51CAC1A3-2402-4B0C-98EF-F168FA65C0FD}" vid="{3407A093-DEB3-4136-8B47-0075106162B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975FBC4-9D33-46BE-911D-419763BA9AF9}">
  <ds:schemaRefs>
    <ds:schemaRef ds:uri="http://schemas.microsoft.com/office/2006/documentManagement/types"/>
    <ds:schemaRef ds:uri="http://www.w3.org/XML/1998/namespace"/>
    <ds:schemaRef ds:uri="http://schemas.microsoft.com/office/2006/metadata/properties"/>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 ds:uri="16c05727-aa75-4e4a-9b5f-8a80a1165891"/>
    <ds:schemaRef ds:uri="71af3243-3dd4-4a8d-8c0d-dd76da1f02a5"/>
  </ds:schemaRefs>
</ds:datastoreItem>
</file>

<file path=customXml/itemProps2.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4F055B-D391-44D3-A87A-BCD07BD5A3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{B17C2F68-8AA5-43AA-BF8A-9A1F3336F21D}tf56219246_win32</Template>
  <TotalTime>213</TotalTime>
  <Words>1507</Words>
  <Application>Microsoft Office PowerPoint</Application>
  <PresentationFormat>宽屏</PresentationFormat>
  <Paragraphs>132</Paragraphs>
  <Slides>18</Slides>
  <Notes>9</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-apple-system</vt:lpstr>
      <vt:lpstr>Helvetica Neue</vt:lpstr>
      <vt:lpstr>JetBrains Mono</vt:lpstr>
      <vt:lpstr>Microsoft YaHei UI</vt:lpstr>
      <vt:lpstr>方正新书宋_GBK</vt:lpstr>
      <vt:lpstr>微软雅黑</vt:lpstr>
      <vt:lpstr>Arial</vt:lpstr>
      <vt:lpstr>Avenir Next LT Pro</vt:lpstr>
      <vt:lpstr>Garamond</vt:lpstr>
      <vt:lpstr>Wingdings 3</vt:lpstr>
      <vt:lpstr>SavonVTI</vt:lpstr>
      <vt:lpstr>数据库原理研讨2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Elasticsearch</vt:lpstr>
      <vt:lpstr>Elasticseach相关功能以及实际场景</vt:lpstr>
      <vt:lpstr>Elasticseach相关功能以及实际场景</vt:lpstr>
      <vt:lpstr>PowerPoint 演示文稿</vt:lpstr>
      <vt:lpstr>Redis</vt:lpstr>
      <vt:lpstr>谢谢观看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标题 Lorem Ipsum</dc:title>
  <dc:creator>朱 若时</dc:creator>
  <cp:lastModifiedBy>周 鹏飞</cp:lastModifiedBy>
  <cp:revision>13</cp:revision>
  <dcterms:created xsi:type="dcterms:W3CDTF">2022-12-01T07:26:06Z</dcterms:created>
  <dcterms:modified xsi:type="dcterms:W3CDTF">2022-12-04T08:50:36Z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